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sldIdLst>
    <p:sldId id="256" r:id="rId2"/>
    <p:sldId id="257" r:id="rId3"/>
    <p:sldId id="268" r:id="rId4"/>
    <p:sldId id="271" r:id="rId5"/>
    <p:sldId id="260" r:id="rId6"/>
    <p:sldId id="262" r:id="rId7"/>
    <p:sldId id="264" r:id="rId8"/>
    <p:sldId id="265" r:id="rId9"/>
    <p:sldId id="258" r:id="rId10"/>
    <p:sldId id="259" r:id="rId11"/>
    <p:sldId id="276" r:id="rId12"/>
    <p:sldId id="266" r:id="rId13"/>
    <p:sldId id="267" r:id="rId14"/>
    <p:sldId id="272" r:id="rId15"/>
    <p:sldId id="263" r:id="rId16"/>
    <p:sldId id="270"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A51C7-ED12-C0F4-4C24-5BC9D99DB347}" v="18" dt="2025-05-07T17:50:31.489"/>
    <p1510:client id="{185940E4-6D58-5EEE-82FE-45DE94577957}" v="21" dt="2025-05-07T16:44:15.604"/>
    <p1510:client id="{295C00D5-5BE0-8947-7B11-8068F7DBB616}" v="1" dt="2025-05-07T18:21:21.643"/>
    <p1510:client id="{2DDD907D-1ABE-2DAB-BE77-F7169205CB73}" v="57" dt="2025-05-07T14:59:37.837"/>
    <p1510:client id="{B7A529C9-2840-BF6E-722A-3C42C28C9F64}" v="58" dt="2025-05-06T20:50:57.395"/>
    <p1510:client id="{C2CE79A3-2B4A-C71F-2368-CC050E8FD549}" v="35" dt="2025-05-07T18:28:02.235"/>
    <p1510:client id="{C6CC914A-2005-8AE2-CC8C-56A58413070D}" v="17" dt="2025-05-06T00:09:23.753"/>
    <p1510:client id="{DF1C1CB6-429F-471C-8E22-03CC4D74D089}" v="73" dt="2025-05-05T20:26:02.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76B3E-199B-4F22-8083-3E503B62587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6DB59052-6B2A-4DFD-B5AE-FCF0459C4E27}">
      <dgm:prSet/>
      <dgm:spPr/>
      <dgm:t>
        <a:bodyPr/>
        <a:lstStyle/>
        <a:p>
          <a:r>
            <a:rPr lang="en-US">
              <a:latin typeface="Calibri Light"/>
              <a:ea typeface="Calibri Light"/>
              <a:cs typeface="Calibri Light"/>
            </a:rPr>
            <a:t>The</a:t>
          </a:r>
          <a:r>
            <a:rPr lang="en-US"/>
            <a:t> Problem </a:t>
          </a:r>
        </a:p>
      </dgm:t>
    </dgm:pt>
    <dgm:pt modelId="{C50041C4-85AA-4A10-8CAC-16FDAF446412}" type="parTrans" cxnId="{17471030-B97A-4460-94E5-6A9CC840567B}">
      <dgm:prSet/>
      <dgm:spPr/>
      <dgm:t>
        <a:bodyPr/>
        <a:lstStyle/>
        <a:p>
          <a:endParaRPr lang="en-US"/>
        </a:p>
      </dgm:t>
    </dgm:pt>
    <dgm:pt modelId="{24BB94CC-63A6-44C6-B97C-4FE1308BA27D}" type="sibTrans" cxnId="{17471030-B97A-4460-94E5-6A9CC840567B}">
      <dgm:prSet/>
      <dgm:spPr/>
      <dgm:t>
        <a:bodyPr/>
        <a:lstStyle/>
        <a:p>
          <a:endParaRPr lang="en-US"/>
        </a:p>
      </dgm:t>
    </dgm:pt>
    <dgm:pt modelId="{010C5932-CF95-460D-8F13-263F1FDDB6CA}">
      <dgm:prSet/>
      <dgm:spPr/>
      <dgm:t>
        <a:bodyPr/>
        <a:lstStyle/>
        <a:p>
          <a:r>
            <a:rPr lang="en-US"/>
            <a:t>About the Dataset </a:t>
          </a:r>
        </a:p>
      </dgm:t>
    </dgm:pt>
    <dgm:pt modelId="{5209779B-1050-41C4-B9C3-E4767A09281E}" type="parTrans" cxnId="{615C2A95-77C7-441E-BFB7-1F555BB63995}">
      <dgm:prSet/>
      <dgm:spPr/>
      <dgm:t>
        <a:bodyPr/>
        <a:lstStyle/>
        <a:p>
          <a:endParaRPr lang="en-US"/>
        </a:p>
      </dgm:t>
    </dgm:pt>
    <dgm:pt modelId="{7AD4E836-C091-4E5A-A879-7160A5AB1B36}" type="sibTrans" cxnId="{615C2A95-77C7-441E-BFB7-1F555BB63995}">
      <dgm:prSet/>
      <dgm:spPr/>
      <dgm:t>
        <a:bodyPr/>
        <a:lstStyle/>
        <a:p>
          <a:endParaRPr lang="en-US"/>
        </a:p>
      </dgm:t>
    </dgm:pt>
    <dgm:pt modelId="{0B9C3F1A-5EE5-4528-8728-2DA11AC3A1B7}">
      <dgm:prSet/>
      <dgm:spPr/>
      <dgm:t>
        <a:bodyPr/>
        <a:lstStyle/>
        <a:p>
          <a:r>
            <a:rPr lang="en-US"/>
            <a:t>Data Preparation </a:t>
          </a:r>
        </a:p>
      </dgm:t>
    </dgm:pt>
    <dgm:pt modelId="{A96FC18A-C7EB-451B-B071-A7F361F13C3F}" type="parTrans" cxnId="{B1103815-F049-4512-9316-1B7BB9AAC5AE}">
      <dgm:prSet/>
      <dgm:spPr/>
      <dgm:t>
        <a:bodyPr/>
        <a:lstStyle/>
        <a:p>
          <a:endParaRPr lang="en-US"/>
        </a:p>
      </dgm:t>
    </dgm:pt>
    <dgm:pt modelId="{E06D78C3-768C-460E-BF06-9361B3E17710}" type="sibTrans" cxnId="{B1103815-F049-4512-9316-1B7BB9AAC5AE}">
      <dgm:prSet/>
      <dgm:spPr/>
      <dgm:t>
        <a:bodyPr/>
        <a:lstStyle/>
        <a:p>
          <a:endParaRPr lang="en-US"/>
        </a:p>
      </dgm:t>
    </dgm:pt>
    <dgm:pt modelId="{B8327006-3D73-4847-8CCB-D1B48789BFC2}">
      <dgm:prSet/>
      <dgm:spPr/>
      <dgm:t>
        <a:bodyPr/>
        <a:lstStyle/>
        <a:p>
          <a:r>
            <a:rPr lang="en-US">
              <a:latin typeface="Calibri Light" panose="020F0302020204030204"/>
            </a:rPr>
            <a:t>Visualizations</a:t>
          </a:r>
          <a:endParaRPr lang="en-US"/>
        </a:p>
      </dgm:t>
    </dgm:pt>
    <dgm:pt modelId="{0D0817A5-CC71-4C0D-BB9E-2A4299D1A6A4}" type="parTrans" cxnId="{08899D69-45E3-4586-96D0-E3AAC3F92A33}">
      <dgm:prSet/>
      <dgm:spPr/>
      <dgm:t>
        <a:bodyPr/>
        <a:lstStyle/>
        <a:p>
          <a:endParaRPr lang="en-US"/>
        </a:p>
      </dgm:t>
    </dgm:pt>
    <dgm:pt modelId="{B11AD89F-8120-448D-831D-C3D9287DFDEA}" type="sibTrans" cxnId="{08899D69-45E3-4586-96D0-E3AAC3F92A33}">
      <dgm:prSet/>
      <dgm:spPr/>
      <dgm:t>
        <a:bodyPr/>
        <a:lstStyle/>
        <a:p>
          <a:endParaRPr lang="en-US"/>
        </a:p>
      </dgm:t>
    </dgm:pt>
    <dgm:pt modelId="{BE575CE7-404A-4BBF-8D06-8131009E0B94}">
      <dgm:prSet/>
      <dgm:spPr/>
      <dgm:t>
        <a:bodyPr/>
        <a:lstStyle/>
        <a:p>
          <a:pPr rtl="0"/>
          <a:r>
            <a:rPr lang="en-US">
              <a:latin typeface="Calibri Light" panose="020F0302020204030204"/>
            </a:rPr>
            <a:t>Overall Insights</a:t>
          </a:r>
          <a:endParaRPr lang="en-US"/>
        </a:p>
      </dgm:t>
    </dgm:pt>
    <dgm:pt modelId="{B9F6EA69-AE6F-4AF2-A925-E1BF493D3CCF}" type="parTrans" cxnId="{6E1E4E3C-7879-49AC-8559-6FC4C033DDF3}">
      <dgm:prSet/>
      <dgm:spPr/>
      <dgm:t>
        <a:bodyPr/>
        <a:lstStyle/>
        <a:p>
          <a:endParaRPr lang="en-US"/>
        </a:p>
      </dgm:t>
    </dgm:pt>
    <dgm:pt modelId="{86E6157D-66BA-4B6F-B571-4C2B9BA7E4C5}" type="sibTrans" cxnId="{6E1E4E3C-7879-49AC-8559-6FC4C033DDF3}">
      <dgm:prSet/>
      <dgm:spPr/>
      <dgm:t>
        <a:bodyPr/>
        <a:lstStyle/>
        <a:p>
          <a:endParaRPr lang="en-US"/>
        </a:p>
      </dgm:t>
    </dgm:pt>
    <dgm:pt modelId="{679DEA2B-CF18-48DE-9B52-A992899F36D1}">
      <dgm:prSet/>
      <dgm:spPr/>
      <dgm:t>
        <a:bodyPr/>
        <a:lstStyle/>
        <a:p>
          <a:r>
            <a:rPr lang="en-US"/>
            <a:t>Recommendations </a:t>
          </a:r>
        </a:p>
      </dgm:t>
    </dgm:pt>
    <dgm:pt modelId="{47564359-0EF9-439B-BC20-D2966AFE56FA}" type="parTrans" cxnId="{322F72A1-0FEA-4A34-A05A-9B5E90CE651B}">
      <dgm:prSet/>
      <dgm:spPr/>
      <dgm:t>
        <a:bodyPr/>
        <a:lstStyle/>
        <a:p>
          <a:endParaRPr lang="en-US"/>
        </a:p>
      </dgm:t>
    </dgm:pt>
    <dgm:pt modelId="{665D8618-09F0-49C7-81B0-BA311BC12975}" type="sibTrans" cxnId="{322F72A1-0FEA-4A34-A05A-9B5E90CE651B}">
      <dgm:prSet/>
      <dgm:spPr/>
      <dgm:t>
        <a:bodyPr/>
        <a:lstStyle/>
        <a:p>
          <a:endParaRPr lang="en-US"/>
        </a:p>
      </dgm:t>
    </dgm:pt>
    <dgm:pt modelId="{F735511E-478F-461A-9F53-1FC975982AA2}" type="pres">
      <dgm:prSet presAssocID="{E8F76B3E-199B-4F22-8083-3E503B625878}" presName="diagram" presStyleCnt="0">
        <dgm:presLayoutVars>
          <dgm:dir/>
          <dgm:resizeHandles val="exact"/>
        </dgm:presLayoutVars>
      </dgm:prSet>
      <dgm:spPr/>
    </dgm:pt>
    <dgm:pt modelId="{09AD1DAB-C83F-4103-AFDF-9C4E470CEF23}" type="pres">
      <dgm:prSet presAssocID="{6DB59052-6B2A-4DFD-B5AE-FCF0459C4E27}" presName="node" presStyleLbl="node1" presStyleIdx="0" presStyleCnt="6">
        <dgm:presLayoutVars>
          <dgm:bulletEnabled val="1"/>
        </dgm:presLayoutVars>
      </dgm:prSet>
      <dgm:spPr/>
    </dgm:pt>
    <dgm:pt modelId="{FC86709A-1138-42AC-A6BF-CB5DA6A4EF8A}" type="pres">
      <dgm:prSet presAssocID="{24BB94CC-63A6-44C6-B97C-4FE1308BA27D}" presName="sibTrans" presStyleCnt="0"/>
      <dgm:spPr/>
    </dgm:pt>
    <dgm:pt modelId="{7838CE88-AFEC-4A09-ACB1-6C69CD6ACC7C}" type="pres">
      <dgm:prSet presAssocID="{010C5932-CF95-460D-8F13-263F1FDDB6CA}" presName="node" presStyleLbl="node1" presStyleIdx="1" presStyleCnt="6">
        <dgm:presLayoutVars>
          <dgm:bulletEnabled val="1"/>
        </dgm:presLayoutVars>
      </dgm:prSet>
      <dgm:spPr/>
    </dgm:pt>
    <dgm:pt modelId="{1902488A-C2A2-4ECE-B3E9-25CFE58385DA}" type="pres">
      <dgm:prSet presAssocID="{7AD4E836-C091-4E5A-A879-7160A5AB1B36}" presName="sibTrans" presStyleCnt="0"/>
      <dgm:spPr/>
    </dgm:pt>
    <dgm:pt modelId="{96112FDC-C51E-48F7-8DDD-B0EDAA373B66}" type="pres">
      <dgm:prSet presAssocID="{0B9C3F1A-5EE5-4528-8728-2DA11AC3A1B7}" presName="node" presStyleLbl="node1" presStyleIdx="2" presStyleCnt="6">
        <dgm:presLayoutVars>
          <dgm:bulletEnabled val="1"/>
        </dgm:presLayoutVars>
      </dgm:prSet>
      <dgm:spPr/>
    </dgm:pt>
    <dgm:pt modelId="{E9D5C718-E974-4714-B850-787286CA4AA3}" type="pres">
      <dgm:prSet presAssocID="{E06D78C3-768C-460E-BF06-9361B3E17710}" presName="sibTrans" presStyleCnt="0"/>
      <dgm:spPr/>
    </dgm:pt>
    <dgm:pt modelId="{60D822E8-0099-49E3-AD3B-75EE38912ACF}" type="pres">
      <dgm:prSet presAssocID="{B8327006-3D73-4847-8CCB-D1B48789BFC2}" presName="node" presStyleLbl="node1" presStyleIdx="3" presStyleCnt="6">
        <dgm:presLayoutVars>
          <dgm:bulletEnabled val="1"/>
        </dgm:presLayoutVars>
      </dgm:prSet>
      <dgm:spPr/>
    </dgm:pt>
    <dgm:pt modelId="{167D1FA7-8AA7-4C1A-BDC1-3832AFF063D9}" type="pres">
      <dgm:prSet presAssocID="{B11AD89F-8120-448D-831D-C3D9287DFDEA}" presName="sibTrans" presStyleCnt="0"/>
      <dgm:spPr/>
    </dgm:pt>
    <dgm:pt modelId="{60E4AA23-805B-4380-8FD3-EE630C00D6B2}" type="pres">
      <dgm:prSet presAssocID="{BE575CE7-404A-4BBF-8D06-8131009E0B94}" presName="node" presStyleLbl="node1" presStyleIdx="4" presStyleCnt="6">
        <dgm:presLayoutVars>
          <dgm:bulletEnabled val="1"/>
        </dgm:presLayoutVars>
      </dgm:prSet>
      <dgm:spPr/>
    </dgm:pt>
    <dgm:pt modelId="{4FCB7EC1-4F32-4804-868B-5725D481EAD1}" type="pres">
      <dgm:prSet presAssocID="{86E6157D-66BA-4B6F-B571-4C2B9BA7E4C5}" presName="sibTrans" presStyleCnt="0"/>
      <dgm:spPr/>
    </dgm:pt>
    <dgm:pt modelId="{8C3BB1B8-4E44-4DDC-8741-3DA6D8378E4A}" type="pres">
      <dgm:prSet presAssocID="{679DEA2B-CF18-48DE-9B52-A992899F36D1}" presName="node" presStyleLbl="node1" presStyleIdx="5" presStyleCnt="6">
        <dgm:presLayoutVars>
          <dgm:bulletEnabled val="1"/>
        </dgm:presLayoutVars>
      </dgm:prSet>
      <dgm:spPr/>
    </dgm:pt>
  </dgm:ptLst>
  <dgm:cxnLst>
    <dgm:cxn modelId="{B1103815-F049-4512-9316-1B7BB9AAC5AE}" srcId="{E8F76B3E-199B-4F22-8083-3E503B625878}" destId="{0B9C3F1A-5EE5-4528-8728-2DA11AC3A1B7}" srcOrd="2" destOrd="0" parTransId="{A96FC18A-C7EB-451B-B071-A7F361F13C3F}" sibTransId="{E06D78C3-768C-460E-BF06-9361B3E17710}"/>
    <dgm:cxn modelId="{4CE5251F-2D07-4424-ACD6-615699D94EE5}" type="presOf" srcId="{BE575CE7-404A-4BBF-8D06-8131009E0B94}" destId="{60E4AA23-805B-4380-8FD3-EE630C00D6B2}" srcOrd="0" destOrd="0" presId="urn:microsoft.com/office/officeart/2005/8/layout/default"/>
    <dgm:cxn modelId="{17471030-B97A-4460-94E5-6A9CC840567B}" srcId="{E8F76B3E-199B-4F22-8083-3E503B625878}" destId="{6DB59052-6B2A-4DFD-B5AE-FCF0459C4E27}" srcOrd="0" destOrd="0" parTransId="{C50041C4-85AA-4A10-8CAC-16FDAF446412}" sibTransId="{24BB94CC-63A6-44C6-B97C-4FE1308BA27D}"/>
    <dgm:cxn modelId="{6E1E4E3C-7879-49AC-8559-6FC4C033DDF3}" srcId="{E8F76B3E-199B-4F22-8083-3E503B625878}" destId="{BE575CE7-404A-4BBF-8D06-8131009E0B94}" srcOrd="4" destOrd="0" parTransId="{B9F6EA69-AE6F-4AF2-A925-E1BF493D3CCF}" sibTransId="{86E6157D-66BA-4B6F-B571-4C2B9BA7E4C5}"/>
    <dgm:cxn modelId="{DEF6803C-920A-4579-BED2-B8D116D189F1}" type="presOf" srcId="{0B9C3F1A-5EE5-4528-8728-2DA11AC3A1B7}" destId="{96112FDC-C51E-48F7-8DDD-B0EDAA373B66}" srcOrd="0" destOrd="0" presId="urn:microsoft.com/office/officeart/2005/8/layout/default"/>
    <dgm:cxn modelId="{08899D69-45E3-4586-96D0-E3AAC3F92A33}" srcId="{E8F76B3E-199B-4F22-8083-3E503B625878}" destId="{B8327006-3D73-4847-8CCB-D1B48789BFC2}" srcOrd="3" destOrd="0" parTransId="{0D0817A5-CC71-4C0D-BB9E-2A4299D1A6A4}" sibTransId="{B11AD89F-8120-448D-831D-C3D9287DFDEA}"/>
    <dgm:cxn modelId="{D74CD56A-3495-4646-842F-1ADD3D2AC953}" type="presOf" srcId="{B8327006-3D73-4847-8CCB-D1B48789BFC2}" destId="{60D822E8-0099-49E3-AD3B-75EE38912ACF}" srcOrd="0" destOrd="0" presId="urn:microsoft.com/office/officeart/2005/8/layout/default"/>
    <dgm:cxn modelId="{027A6E6C-0762-4E6C-9BF9-6E37EC7B26E9}" type="presOf" srcId="{010C5932-CF95-460D-8F13-263F1FDDB6CA}" destId="{7838CE88-AFEC-4A09-ACB1-6C69CD6ACC7C}" srcOrd="0" destOrd="0" presId="urn:microsoft.com/office/officeart/2005/8/layout/default"/>
    <dgm:cxn modelId="{E82BE08E-2D41-4D6D-99A8-FDEDD0859F34}" type="presOf" srcId="{679DEA2B-CF18-48DE-9B52-A992899F36D1}" destId="{8C3BB1B8-4E44-4DDC-8741-3DA6D8378E4A}" srcOrd="0" destOrd="0" presId="urn:microsoft.com/office/officeart/2005/8/layout/default"/>
    <dgm:cxn modelId="{615C2A95-77C7-441E-BFB7-1F555BB63995}" srcId="{E8F76B3E-199B-4F22-8083-3E503B625878}" destId="{010C5932-CF95-460D-8F13-263F1FDDB6CA}" srcOrd="1" destOrd="0" parTransId="{5209779B-1050-41C4-B9C3-E4767A09281E}" sibTransId="{7AD4E836-C091-4E5A-A879-7160A5AB1B36}"/>
    <dgm:cxn modelId="{322F72A1-0FEA-4A34-A05A-9B5E90CE651B}" srcId="{E8F76B3E-199B-4F22-8083-3E503B625878}" destId="{679DEA2B-CF18-48DE-9B52-A992899F36D1}" srcOrd="5" destOrd="0" parTransId="{47564359-0EF9-439B-BC20-D2966AFE56FA}" sibTransId="{665D8618-09F0-49C7-81B0-BA311BC12975}"/>
    <dgm:cxn modelId="{C61323CA-CA96-44B9-AB71-F3D57F96D33A}" type="presOf" srcId="{E8F76B3E-199B-4F22-8083-3E503B625878}" destId="{F735511E-478F-461A-9F53-1FC975982AA2}" srcOrd="0" destOrd="0" presId="urn:microsoft.com/office/officeart/2005/8/layout/default"/>
    <dgm:cxn modelId="{EB3D80CE-85D5-4C30-8F75-A2EE273D008C}" type="presOf" srcId="{6DB59052-6B2A-4DFD-B5AE-FCF0459C4E27}" destId="{09AD1DAB-C83F-4103-AFDF-9C4E470CEF23}" srcOrd="0" destOrd="0" presId="urn:microsoft.com/office/officeart/2005/8/layout/default"/>
    <dgm:cxn modelId="{D095DC49-0647-4E66-95EC-8BB5C1626E6D}" type="presParOf" srcId="{F735511E-478F-461A-9F53-1FC975982AA2}" destId="{09AD1DAB-C83F-4103-AFDF-9C4E470CEF23}" srcOrd="0" destOrd="0" presId="urn:microsoft.com/office/officeart/2005/8/layout/default"/>
    <dgm:cxn modelId="{4B5A7C09-1B89-4250-BFE3-F7AA66684682}" type="presParOf" srcId="{F735511E-478F-461A-9F53-1FC975982AA2}" destId="{FC86709A-1138-42AC-A6BF-CB5DA6A4EF8A}" srcOrd="1" destOrd="0" presId="urn:microsoft.com/office/officeart/2005/8/layout/default"/>
    <dgm:cxn modelId="{F0714DD2-B3E7-497D-934C-9B7DEDF6B6EF}" type="presParOf" srcId="{F735511E-478F-461A-9F53-1FC975982AA2}" destId="{7838CE88-AFEC-4A09-ACB1-6C69CD6ACC7C}" srcOrd="2" destOrd="0" presId="urn:microsoft.com/office/officeart/2005/8/layout/default"/>
    <dgm:cxn modelId="{AB88E09B-12A9-4637-AE25-90A795C4DF98}" type="presParOf" srcId="{F735511E-478F-461A-9F53-1FC975982AA2}" destId="{1902488A-C2A2-4ECE-B3E9-25CFE58385DA}" srcOrd="3" destOrd="0" presId="urn:microsoft.com/office/officeart/2005/8/layout/default"/>
    <dgm:cxn modelId="{B4E9B171-9EA7-4D51-B96A-F0F50721B240}" type="presParOf" srcId="{F735511E-478F-461A-9F53-1FC975982AA2}" destId="{96112FDC-C51E-48F7-8DDD-B0EDAA373B66}" srcOrd="4" destOrd="0" presId="urn:microsoft.com/office/officeart/2005/8/layout/default"/>
    <dgm:cxn modelId="{765A388B-086A-4BAE-9ADF-639A8F526600}" type="presParOf" srcId="{F735511E-478F-461A-9F53-1FC975982AA2}" destId="{E9D5C718-E974-4714-B850-787286CA4AA3}" srcOrd="5" destOrd="0" presId="urn:microsoft.com/office/officeart/2005/8/layout/default"/>
    <dgm:cxn modelId="{89ED60E5-DB1C-406B-9D7C-90CB7077F15A}" type="presParOf" srcId="{F735511E-478F-461A-9F53-1FC975982AA2}" destId="{60D822E8-0099-49E3-AD3B-75EE38912ACF}" srcOrd="6" destOrd="0" presId="urn:microsoft.com/office/officeart/2005/8/layout/default"/>
    <dgm:cxn modelId="{EDA703A6-B821-4B95-86EC-9703AB3BC6AE}" type="presParOf" srcId="{F735511E-478F-461A-9F53-1FC975982AA2}" destId="{167D1FA7-8AA7-4C1A-BDC1-3832AFF063D9}" srcOrd="7" destOrd="0" presId="urn:microsoft.com/office/officeart/2005/8/layout/default"/>
    <dgm:cxn modelId="{C7AFA578-4BB3-4620-B857-C6FD5518A990}" type="presParOf" srcId="{F735511E-478F-461A-9F53-1FC975982AA2}" destId="{60E4AA23-805B-4380-8FD3-EE630C00D6B2}" srcOrd="8" destOrd="0" presId="urn:microsoft.com/office/officeart/2005/8/layout/default"/>
    <dgm:cxn modelId="{513A0358-821A-4E68-90AC-6EC2939F9192}" type="presParOf" srcId="{F735511E-478F-461A-9F53-1FC975982AA2}" destId="{4FCB7EC1-4F32-4804-868B-5725D481EAD1}" srcOrd="9" destOrd="0" presId="urn:microsoft.com/office/officeart/2005/8/layout/default"/>
    <dgm:cxn modelId="{0751E2E2-2D51-4E4C-8584-E926A110277F}" type="presParOf" srcId="{F735511E-478F-461A-9F53-1FC975982AA2}" destId="{8C3BB1B8-4E44-4DDC-8741-3DA6D8378E4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C04F70-843B-4928-A10E-6A68A901D517}" type="doc">
      <dgm:prSet loTypeId="urn:microsoft.com/office/officeart/2016/7/layout/VerticalSolidActionList" loCatId="List" qsTypeId="urn:microsoft.com/office/officeart/2005/8/quickstyle/simple1" qsCatId="simple" csTypeId="urn:microsoft.com/office/officeart/2005/8/colors/accent2_2" csCatId="accent2" phldr="1"/>
      <dgm:spPr/>
      <dgm:t>
        <a:bodyPr/>
        <a:lstStyle/>
        <a:p>
          <a:endParaRPr lang="en-US"/>
        </a:p>
      </dgm:t>
    </dgm:pt>
    <dgm:pt modelId="{6EA5E046-6486-4E7C-B07E-8FEA1F4F0BA4}">
      <dgm:prSet phldr="0"/>
      <dgm:spPr/>
      <dgm:t>
        <a:bodyPr/>
        <a:lstStyle/>
        <a:p>
          <a:r>
            <a:rPr lang="en-GB"/>
            <a:t>Leverage real-time dashboards for operational and infrastructure decisions</a:t>
          </a:r>
          <a:endParaRPr lang="en-US"/>
        </a:p>
        <a:p>
          <a:endParaRPr lang="en-US"/>
        </a:p>
      </dgm:t>
    </dgm:pt>
    <dgm:pt modelId="{252D483C-3334-492D-8713-B115D1F35AC3}" type="parTrans" cxnId="{42AAC66E-4C87-41AF-A39F-0274B0CA61A2}">
      <dgm:prSet/>
      <dgm:spPr/>
      <dgm:t>
        <a:bodyPr/>
        <a:lstStyle/>
        <a:p>
          <a:endParaRPr lang="en-US"/>
        </a:p>
      </dgm:t>
    </dgm:pt>
    <dgm:pt modelId="{B9BE67E6-BB22-49C8-AA98-6AB586275C42}" type="sibTrans" cxnId="{42AAC66E-4C87-41AF-A39F-0274B0CA61A2}">
      <dgm:prSet/>
      <dgm:spPr/>
      <dgm:t>
        <a:bodyPr/>
        <a:lstStyle/>
        <a:p>
          <a:endParaRPr lang="en-US"/>
        </a:p>
      </dgm:t>
    </dgm:pt>
    <dgm:pt modelId="{DC13A3C6-728D-4018-A6ED-22512A2A4670}">
      <dgm:prSet phldr="0"/>
      <dgm:spPr/>
      <dgm:t>
        <a:bodyPr/>
        <a:lstStyle/>
        <a:p>
          <a:pPr>
            <a:defRPr b="1"/>
          </a:pPr>
          <a:r>
            <a:rPr lang="en-GB" b="1">
              <a:latin typeface="Calibri Light" panose="020F0302020204030204"/>
            </a:rPr>
            <a:t>Drivers</a:t>
          </a:r>
          <a:r>
            <a:rPr lang="en-GB" b="1"/>
            <a:t> &amp; Learners</a:t>
          </a:r>
          <a:endParaRPr lang="en-US"/>
        </a:p>
      </dgm:t>
    </dgm:pt>
    <dgm:pt modelId="{6B991635-9E7F-4A33-9220-424B9A0372F7}" type="parTrans" cxnId="{31661F09-7062-45BA-B626-C62D21C88508}">
      <dgm:prSet/>
      <dgm:spPr/>
    </dgm:pt>
    <dgm:pt modelId="{1116C902-A68E-4225-9CA2-56E2D6679726}" type="sibTrans" cxnId="{31661F09-7062-45BA-B626-C62D21C88508}">
      <dgm:prSet/>
      <dgm:spPr/>
      <dgm:t>
        <a:bodyPr/>
        <a:lstStyle/>
        <a:p>
          <a:endParaRPr lang="en-US"/>
        </a:p>
      </dgm:t>
    </dgm:pt>
    <dgm:pt modelId="{39E196B1-B78C-4EAD-A871-1509B5C07EF3}">
      <dgm:prSet phldr="0"/>
      <dgm:spPr/>
      <dgm:t>
        <a:bodyPr/>
        <a:lstStyle/>
        <a:p>
          <a:r>
            <a:rPr lang="en-GB"/>
            <a:t>Master high-risk scenarios (signalized/uncontrolled intersections, end-of-week commutes)</a:t>
          </a:r>
          <a:endParaRPr lang="en-US"/>
        </a:p>
      </dgm:t>
    </dgm:pt>
    <dgm:pt modelId="{AE8C3E3B-E855-4D29-804B-3B682422B3DD}" type="parTrans" cxnId="{0A00A9AB-B135-477D-B798-6AA077433F2C}">
      <dgm:prSet/>
      <dgm:spPr/>
    </dgm:pt>
    <dgm:pt modelId="{9BE94A71-39CC-4284-8177-11C3CAE69134}" type="sibTrans" cxnId="{0A00A9AB-B135-477D-B798-6AA077433F2C}">
      <dgm:prSet/>
      <dgm:spPr/>
      <dgm:t>
        <a:bodyPr/>
        <a:lstStyle/>
        <a:p>
          <a:endParaRPr lang="en-US"/>
        </a:p>
      </dgm:t>
    </dgm:pt>
    <dgm:pt modelId="{B912DA8F-6CEE-4397-8010-808FAA7EE917}">
      <dgm:prSet phldr="0"/>
      <dgm:spPr/>
      <dgm:t>
        <a:bodyPr/>
        <a:lstStyle/>
        <a:p>
          <a:r>
            <a:rPr lang="en-GB"/>
            <a:t>Reduce crash risk → lower insurance premiums &amp; increased peace of mind</a:t>
          </a:r>
          <a:endParaRPr lang="en-US"/>
        </a:p>
      </dgm:t>
    </dgm:pt>
    <dgm:pt modelId="{795BE020-456E-47B3-963D-B5D4D25D1C66}" type="parTrans" cxnId="{6DA5C6BC-D88B-46E3-9625-685E47DB8A65}">
      <dgm:prSet/>
      <dgm:spPr/>
    </dgm:pt>
    <dgm:pt modelId="{C22B2E88-D78A-4137-B19A-50A3D0187295}" type="sibTrans" cxnId="{6DA5C6BC-D88B-46E3-9625-685E47DB8A65}">
      <dgm:prSet/>
      <dgm:spPr/>
      <dgm:t>
        <a:bodyPr/>
        <a:lstStyle/>
        <a:p>
          <a:endParaRPr lang="en-US"/>
        </a:p>
      </dgm:t>
    </dgm:pt>
    <dgm:pt modelId="{6A8375A2-EFDD-4A10-9C40-C909C08D532C}">
      <dgm:prSet phldr="0"/>
      <dgm:spPr/>
      <dgm:t>
        <a:bodyPr/>
        <a:lstStyle/>
        <a:p>
          <a:pPr>
            <a:defRPr b="1"/>
          </a:pPr>
          <a:r>
            <a:rPr lang="en-GB" b="1"/>
            <a:t>Training Providers</a:t>
          </a:r>
          <a:endParaRPr lang="en-US"/>
        </a:p>
      </dgm:t>
    </dgm:pt>
    <dgm:pt modelId="{572B061D-EAFE-441B-8F12-980C540D4C5E}" type="parTrans" cxnId="{0916B705-3CC0-4FD4-9B34-09F790329C98}">
      <dgm:prSet/>
      <dgm:spPr/>
    </dgm:pt>
    <dgm:pt modelId="{1A9A223E-737B-42F9-9C8B-691020DD9186}" type="sibTrans" cxnId="{0916B705-3CC0-4FD4-9B34-09F790329C98}">
      <dgm:prSet/>
      <dgm:spPr/>
      <dgm:t>
        <a:bodyPr/>
        <a:lstStyle/>
        <a:p>
          <a:endParaRPr lang="en-US"/>
        </a:p>
      </dgm:t>
    </dgm:pt>
    <dgm:pt modelId="{98866B4E-D2AD-4594-9A67-FB3194993620}">
      <dgm:prSet phldr="0"/>
      <dgm:spPr/>
      <dgm:t>
        <a:bodyPr/>
        <a:lstStyle/>
        <a:p>
          <a:r>
            <a:rPr lang="en-GB"/>
            <a:t>Offer a premium, data-backed curriculum</a:t>
          </a:r>
          <a:endParaRPr lang="en-US"/>
        </a:p>
      </dgm:t>
    </dgm:pt>
    <dgm:pt modelId="{6079ECF8-80F8-4BDB-9AE5-3F218C8F9D77}" type="parTrans" cxnId="{9CE8C128-11E6-43DC-BAD5-9653580075CA}">
      <dgm:prSet/>
      <dgm:spPr/>
    </dgm:pt>
    <dgm:pt modelId="{B456D4A7-84FE-4898-9018-6DEC18574269}" type="sibTrans" cxnId="{9CE8C128-11E6-43DC-BAD5-9653580075CA}">
      <dgm:prSet/>
      <dgm:spPr/>
      <dgm:t>
        <a:bodyPr/>
        <a:lstStyle/>
        <a:p>
          <a:endParaRPr lang="en-US"/>
        </a:p>
      </dgm:t>
    </dgm:pt>
    <dgm:pt modelId="{BE89B945-C369-4BE9-B7EC-025D6DC5D5A0}">
      <dgm:prSet phldr="0"/>
      <dgm:spPr/>
      <dgm:t>
        <a:bodyPr/>
        <a:lstStyle/>
        <a:p>
          <a:r>
            <a:rPr lang="en-GB"/>
            <a:t>Boost </a:t>
          </a:r>
          <a:r>
            <a:rPr lang="en-GB">
              <a:latin typeface="Calibri Light" panose="020F0302020204030204"/>
            </a:rPr>
            <a:t>enrolments</a:t>
          </a:r>
          <a:r>
            <a:rPr lang="en-GB"/>
            <a:t> &amp; partnerships; showcase “Safety First” outcomes</a:t>
          </a:r>
          <a:endParaRPr lang="en-US"/>
        </a:p>
      </dgm:t>
    </dgm:pt>
    <dgm:pt modelId="{2A0F9570-0D6E-48F7-885D-F247BA4D2ED0}" type="parTrans" cxnId="{6D6AA41C-A241-404A-B110-B957CE5D7C9F}">
      <dgm:prSet/>
      <dgm:spPr/>
    </dgm:pt>
    <dgm:pt modelId="{7EF7C647-879C-4FAB-8A52-477B51E08D2A}" type="sibTrans" cxnId="{6D6AA41C-A241-404A-B110-B957CE5D7C9F}">
      <dgm:prSet/>
      <dgm:spPr/>
      <dgm:t>
        <a:bodyPr/>
        <a:lstStyle/>
        <a:p>
          <a:endParaRPr lang="en-US"/>
        </a:p>
      </dgm:t>
    </dgm:pt>
    <dgm:pt modelId="{9683AF08-9C6D-4D79-ABC6-1A7F103FE662}">
      <dgm:prSet phldr="0"/>
      <dgm:spPr/>
      <dgm:t>
        <a:bodyPr/>
        <a:lstStyle/>
        <a:p>
          <a:pPr>
            <a:defRPr b="1"/>
          </a:pPr>
          <a:r>
            <a:rPr lang="en-GB" b="1"/>
            <a:t>Communities</a:t>
          </a:r>
          <a:endParaRPr lang="en-US"/>
        </a:p>
      </dgm:t>
    </dgm:pt>
    <dgm:pt modelId="{8982359A-A62E-4A29-AA8D-BB6DDA6F0925}" type="parTrans" cxnId="{6CC30A2A-A0FF-4B48-8294-8F536E84ED7A}">
      <dgm:prSet/>
      <dgm:spPr/>
    </dgm:pt>
    <dgm:pt modelId="{9460DAF5-F383-4726-81AB-C228616576AA}" type="sibTrans" cxnId="{6CC30A2A-A0FF-4B48-8294-8F536E84ED7A}">
      <dgm:prSet/>
      <dgm:spPr/>
      <dgm:t>
        <a:bodyPr/>
        <a:lstStyle/>
        <a:p>
          <a:endParaRPr lang="en-US"/>
        </a:p>
      </dgm:t>
    </dgm:pt>
    <dgm:pt modelId="{9A173E83-EB46-4044-B0AC-1CA74D4770BD}">
      <dgm:prSet phldr="0"/>
      <dgm:spPr/>
      <dgm:t>
        <a:bodyPr/>
        <a:lstStyle/>
        <a:p>
          <a:r>
            <a:rPr lang="en-GB"/>
            <a:t>Targeted workshops &amp; campaigns cut local crash rates and costs</a:t>
          </a:r>
          <a:endParaRPr lang="en-US"/>
        </a:p>
      </dgm:t>
    </dgm:pt>
    <dgm:pt modelId="{63592868-2858-4800-B24C-0989EDF87D76}" type="parTrans" cxnId="{6273BE48-9F6F-44FC-B4CA-AA551EAF1FEE}">
      <dgm:prSet/>
      <dgm:spPr/>
    </dgm:pt>
    <dgm:pt modelId="{854742C9-62D7-4E8D-9A1F-59EC5D10644C}" type="sibTrans" cxnId="{6273BE48-9F6F-44FC-B4CA-AA551EAF1FEE}">
      <dgm:prSet/>
      <dgm:spPr/>
      <dgm:t>
        <a:bodyPr/>
        <a:lstStyle/>
        <a:p>
          <a:endParaRPr lang="en-US"/>
        </a:p>
      </dgm:t>
    </dgm:pt>
    <dgm:pt modelId="{1EEB7BE8-2060-4C1D-BB7F-5F0A79BED384}">
      <dgm:prSet phldr="0"/>
      <dgm:spPr/>
      <dgm:t>
        <a:bodyPr/>
        <a:lstStyle/>
        <a:p>
          <a:r>
            <a:rPr lang="en-GB"/>
            <a:t>Empower residents to prevent the most frequent accidents</a:t>
          </a:r>
          <a:endParaRPr lang="en-US"/>
        </a:p>
      </dgm:t>
    </dgm:pt>
    <dgm:pt modelId="{25C2134C-D408-4534-982A-FF4EE5EF29D6}" type="parTrans" cxnId="{446653CB-2467-4729-9666-1B1E6ADB7780}">
      <dgm:prSet/>
      <dgm:spPr/>
    </dgm:pt>
    <dgm:pt modelId="{A7820CD5-8BAA-46E5-BD9B-169165C0ADE1}" type="sibTrans" cxnId="{446653CB-2467-4729-9666-1B1E6ADB7780}">
      <dgm:prSet/>
      <dgm:spPr/>
      <dgm:t>
        <a:bodyPr/>
        <a:lstStyle/>
        <a:p>
          <a:endParaRPr lang="en-US"/>
        </a:p>
      </dgm:t>
    </dgm:pt>
    <dgm:pt modelId="{D179E121-F7E7-4DC2-8C6F-5E881E6A6D3D}">
      <dgm:prSet phldr="0"/>
      <dgm:spPr/>
      <dgm:t>
        <a:bodyPr/>
        <a:lstStyle/>
        <a:p>
          <a:pPr>
            <a:defRPr b="1"/>
          </a:pPr>
          <a:r>
            <a:rPr lang="en-GB" b="1"/>
            <a:t>Policy Makers</a:t>
          </a:r>
          <a:endParaRPr lang="en-US"/>
        </a:p>
      </dgm:t>
    </dgm:pt>
    <dgm:pt modelId="{290A6F67-3D47-480D-8581-459B1A07E36D}" type="parTrans" cxnId="{F706F4C9-8696-4C79-B547-2310D0C6C5E8}">
      <dgm:prSet/>
      <dgm:spPr/>
    </dgm:pt>
    <dgm:pt modelId="{B831ABDC-E6DF-4268-BD2D-3272C84356C0}" type="sibTrans" cxnId="{F706F4C9-8696-4C79-B547-2310D0C6C5E8}">
      <dgm:prSet/>
      <dgm:spPr/>
      <dgm:t>
        <a:bodyPr/>
        <a:lstStyle/>
        <a:p>
          <a:endParaRPr lang="en-US"/>
        </a:p>
      </dgm:t>
    </dgm:pt>
    <dgm:pt modelId="{795AAEF9-26EB-449C-8393-0F4F410C9563}">
      <dgm:prSet phldr="0"/>
      <dgm:spPr/>
      <dgm:t>
        <a:bodyPr/>
        <a:lstStyle/>
        <a:p>
          <a:r>
            <a:rPr lang="en-GB"/>
            <a:t>Use crash analytics to guide legislation &amp; funding toward high-impact training</a:t>
          </a:r>
          <a:endParaRPr lang="en-US"/>
        </a:p>
      </dgm:t>
    </dgm:pt>
    <dgm:pt modelId="{C31DAC8A-29C8-406F-A85A-76CDB6876FFD}" type="parTrans" cxnId="{06E054BD-7F98-4B6C-9D8C-F6C8D2491D77}">
      <dgm:prSet/>
      <dgm:spPr/>
    </dgm:pt>
    <dgm:pt modelId="{9DB954DB-B190-4CCE-8F5D-5AB67D68F13E}" type="sibTrans" cxnId="{06E054BD-7F98-4B6C-9D8C-F6C8D2491D77}">
      <dgm:prSet/>
      <dgm:spPr/>
      <dgm:t>
        <a:bodyPr/>
        <a:lstStyle/>
        <a:p>
          <a:endParaRPr lang="en-US"/>
        </a:p>
      </dgm:t>
    </dgm:pt>
    <dgm:pt modelId="{DA3955EF-AB02-4B77-ADBD-8E3A3D91E9FC}">
      <dgm:prSet phldr="0"/>
      <dgm:spPr/>
      <dgm:t>
        <a:bodyPr/>
        <a:lstStyle/>
        <a:p>
          <a:r>
            <a:rPr lang="en-GB"/>
            <a:t>Monitor clear metrics to ensure public-sector ROI</a:t>
          </a:r>
          <a:endParaRPr lang="en-US"/>
        </a:p>
      </dgm:t>
    </dgm:pt>
    <dgm:pt modelId="{C98E6E76-AAD9-4B00-A314-BDD12552327F}" type="parTrans" cxnId="{CE59D918-606D-430F-A1EA-B2380227703B}">
      <dgm:prSet/>
      <dgm:spPr/>
    </dgm:pt>
    <dgm:pt modelId="{581449BD-229C-4502-9E83-3F7652FBA108}" type="sibTrans" cxnId="{CE59D918-606D-430F-A1EA-B2380227703B}">
      <dgm:prSet/>
      <dgm:spPr/>
      <dgm:t>
        <a:bodyPr/>
        <a:lstStyle/>
        <a:p>
          <a:endParaRPr lang="en-US"/>
        </a:p>
      </dgm:t>
    </dgm:pt>
    <dgm:pt modelId="{45AEFAC1-DE96-44A0-92AD-DBC498EFC3D7}">
      <dgm:prSet phldr="0"/>
      <dgm:spPr/>
      <dgm:t>
        <a:bodyPr/>
        <a:lstStyle/>
        <a:p>
          <a:pPr>
            <a:defRPr b="1"/>
          </a:pPr>
          <a:r>
            <a:rPr lang="en-GB" b="1"/>
            <a:t>Road Authorities</a:t>
          </a:r>
          <a:endParaRPr lang="en-US"/>
        </a:p>
      </dgm:t>
    </dgm:pt>
    <dgm:pt modelId="{46DE3CE7-C10E-4C36-AEB6-103DFB8B5D40}" type="parTrans" cxnId="{EC5FB0A5-A3DF-4A05-A75F-E1FD9A6D9318}">
      <dgm:prSet/>
      <dgm:spPr/>
    </dgm:pt>
    <dgm:pt modelId="{114C6809-0F63-4CEB-95F6-55DBAF27D001}" type="sibTrans" cxnId="{EC5FB0A5-A3DF-4A05-A75F-E1FD9A6D9318}">
      <dgm:prSet/>
      <dgm:spPr/>
      <dgm:t>
        <a:bodyPr/>
        <a:lstStyle/>
        <a:p>
          <a:endParaRPr lang="en-US"/>
        </a:p>
      </dgm:t>
    </dgm:pt>
    <dgm:pt modelId="{62165716-43DA-4A08-A080-62C972EE2ACA}">
      <dgm:prSet phldr="0"/>
      <dgm:spPr/>
      <dgm:t>
        <a:bodyPr/>
        <a:lstStyle/>
        <a:p>
          <a:r>
            <a:rPr lang="en-GB"/>
            <a:t>Apply insights in adaptive signal timing and intersection audits</a:t>
          </a:r>
          <a:endParaRPr lang="en-US"/>
        </a:p>
      </dgm:t>
    </dgm:pt>
    <dgm:pt modelId="{984A83D4-42B6-4CCA-9708-2AC84B046E2C}" type="parTrans" cxnId="{3E6DAC38-33AE-4519-B117-745713B734A2}">
      <dgm:prSet/>
      <dgm:spPr/>
    </dgm:pt>
    <dgm:pt modelId="{59981F6F-0C45-4EF9-AF14-E4AE5E567071}" type="sibTrans" cxnId="{3E6DAC38-33AE-4519-B117-745713B734A2}">
      <dgm:prSet/>
      <dgm:spPr/>
      <dgm:t>
        <a:bodyPr/>
        <a:lstStyle/>
        <a:p>
          <a:endParaRPr lang="en-US"/>
        </a:p>
      </dgm:t>
    </dgm:pt>
    <dgm:pt modelId="{DF6C3F4A-66C6-455C-A29C-0D1AC0372F99}" type="pres">
      <dgm:prSet presAssocID="{F6C04F70-843B-4928-A10E-6A68A901D517}" presName="Name0" presStyleCnt="0">
        <dgm:presLayoutVars>
          <dgm:dir/>
          <dgm:animLvl val="lvl"/>
          <dgm:resizeHandles val="exact"/>
        </dgm:presLayoutVars>
      </dgm:prSet>
      <dgm:spPr/>
    </dgm:pt>
    <dgm:pt modelId="{4DF9615B-142A-4DD1-90EF-F56DBA3D2EE3}" type="pres">
      <dgm:prSet presAssocID="{DC13A3C6-728D-4018-A6ED-22512A2A4670}" presName="linNode" presStyleCnt="0"/>
      <dgm:spPr/>
    </dgm:pt>
    <dgm:pt modelId="{25871608-5230-4EF6-9E7C-BB9E4A58E89C}" type="pres">
      <dgm:prSet presAssocID="{DC13A3C6-728D-4018-A6ED-22512A2A4670}" presName="parentText" presStyleLbl="alignNode1" presStyleIdx="0" presStyleCnt="5">
        <dgm:presLayoutVars>
          <dgm:chMax val="1"/>
          <dgm:bulletEnabled/>
        </dgm:presLayoutVars>
      </dgm:prSet>
      <dgm:spPr/>
    </dgm:pt>
    <dgm:pt modelId="{65B0CE86-17F6-433A-9064-8EA1C364656E}" type="pres">
      <dgm:prSet presAssocID="{DC13A3C6-728D-4018-A6ED-22512A2A4670}" presName="descendantText" presStyleLbl="alignAccFollowNode1" presStyleIdx="0" presStyleCnt="5">
        <dgm:presLayoutVars>
          <dgm:bulletEnabled/>
        </dgm:presLayoutVars>
      </dgm:prSet>
      <dgm:spPr/>
    </dgm:pt>
    <dgm:pt modelId="{6E033B65-C9BB-4BED-AEDB-81F7D486F678}" type="pres">
      <dgm:prSet presAssocID="{1116C902-A68E-4225-9CA2-56E2D6679726}" presName="sp" presStyleCnt="0"/>
      <dgm:spPr/>
    </dgm:pt>
    <dgm:pt modelId="{241E51C6-69B8-4781-95A3-8DC84AD8B48D}" type="pres">
      <dgm:prSet presAssocID="{6A8375A2-EFDD-4A10-9C40-C909C08D532C}" presName="linNode" presStyleCnt="0"/>
      <dgm:spPr/>
    </dgm:pt>
    <dgm:pt modelId="{36F701CF-8B85-475C-A28C-3ED66304B7E3}" type="pres">
      <dgm:prSet presAssocID="{6A8375A2-EFDD-4A10-9C40-C909C08D532C}" presName="parentText" presStyleLbl="alignNode1" presStyleIdx="1" presStyleCnt="5">
        <dgm:presLayoutVars>
          <dgm:chMax val="1"/>
          <dgm:bulletEnabled/>
        </dgm:presLayoutVars>
      </dgm:prSet>
      <dgm:spPr/>
    </dgm:pt>
    <dgm:pt modelId="{605E7873-F699-452B-A226-4915FD9B5D87}" type="pres">
      <dgm:prSet presAssocID="{6A8375A2-EFDD-4A10-9C40-C909C08D532C}" presName="descendantText" presStyleLbl="alignAccFollowNode1" presStyleIdx="1" presStyleCnt="5">
        <dgm:presLayoutVars>
          <dgm:bulletEnabled/>
        </dgm:presLayoutVars>
      </dgm:prSet>
      <dgm:spPr/>
    </dgm:pt>
    <dgm:pt modelId="{4562F5D9-9FF3-47C7-90FE-F8AD2ACF3388}" type="pres">
      <dgm:prSet presAssocID="{1A9A223E-737B-42F9-9C8B-691020DD9186}" presName="sp" presStyleCnt="0"/>
      <dgm:spPr/>
    </dgm:pt>
    <dgm:pt modelId="{1C07DD14-E02C-46B1-87FC-FA3D7BCE41FC}" type="pres">
      <dgm:prSet presAssocID="{9683AF08-9C6D-4D79-ABC6-1A7F103FE662}" presName="linNode" presStyleCnt="0"/>
      <dgm:spPr/>
    </dgm:pt>
    <dgm:pt modelId="{9F84157D-E161-46D3-A034-86286F2C7502}" type="pres">
      <dgm:prSet presAssocID="{9683AF08-9C6D-4D79-ABC6-1A7F103FE662}" presName="parentText" presStyleLbl="alignNode1" presStyleIdx="2" presStyleCnt="5">
        <dgm:presLayoutVars>
          <dgm:chMax val="1"/>
          <dgm:bulletEnabled/>
        </dgm:presLayoutVars>
      </dgm:prSet>
      <dgm:spPr/>
    </dgm:pt>
    <dgm:pt modelId="{5AD75A76-A5C3-4F08-AEB6-55614D214712}" type="pres">
      <dgm:prSet presAssocID="{9683AF08-9C6D-4D79-ABC6-1A7F103FE662}" presName="descendantText" presStyleLbl="alignAccFollowNode1" presStyleIdx="2" presStyleCnt="5">
        <dgm:presLayoutVars>
          <dgm:bulletEnabled/>
        </dgm:presLayoutVars>
      </dgm:prSet>
      <dgm:spPr/>
    </dgm:pt>
    <dgm:pt modelId="{35C4BCA9-AAE2-440E-A051-5431E404C6DC}" type="pres">
      <dgm:prSet presAssocID="{9460DAF5-F383-4726-81AB-C228616576AA}" presName="sp" presStyleCnt="0"/>
      <dgm:spPr/>
    </dgm:pt>
    <dgm:pt modelId="{1EC7CE63-EB9B-470D-B856-13EC22AD3433}" type="pres">
      <dgm:prSet presAssocID="{D179E121-F7E7-4DC2-8C6F-5E881E6A6D3D}" presName="linNode" presStyleCnt="0"/>
      <dgm:spPr/>
    </dgm:pt>
    <dgm:pt modelId="{136CA848-A464-4F4C-AA13-609C371F6771}" type="pres">
      <dgm:prSet presAssocID="{D179E121-F7E7-4DC2-8C6F-5E881E6A6D3D}" presName="parentText" presStyleLbl="alignNode1" presStyleIdx="3" presStyleCnt="5">
        <dgm:presLayoutVars>
          <dgm:chMax val="1"/>
          <dgm:bulletEnabled/>
        </dgm:presLayoutVars>
      </dgm:prSet>
      <dgm:spPr/>
    </dgm:pt>
    <dgm:pt modelId="{4B83FAB8-29A0-454C-A918-0D3DB75C5D97}" type="pres">
      <dgm:prSet presAssocID="{D179E121-F7E7-4DC2-8C6F-5E881E6A6D3D}" presName="descendantText" presStyleLbl="alignAccFollowNode1" presStyleIdx="3" presStyleCnt="5">
        <dgm:presLayoutVars>
          <dgm:bulletEnabled/>
        </dgm:presLayoutVars>
      </dgm:prSet>
      <dgm:spPr/>
    </dgm:pt>
    <dgm:pt modelId="{ECC0801E-B34D-42B5-9FCB-6D8D177E81B9}" type="pres">
      <dgm:prSet presAssocID="{B831ABDC-E6DF-4268-BD2D-3272C84356C0}" presName="sp" presStyleCnt="0"/>
      <dgm:spPr/>
    </dgm:pt>
    <dgm:pt modelId="{05E110D0-5607-41B9-B6F8-9F298FF091AA}" type="pres">
      <dgm:prSet presAssocID="{45AEFAC1-DE96-44A0-92AD-DBC498EFC3D7}" presName="linNode" presStyleCnt="0"/>
      <dgm:spPr/>
    </dgm:pt>
    <dgm:pt modelId="{2E4FD648-3161-436F-B429-2BDFA9EA1F24}" type="pres">
      <dgm:prSet presAssocID="{45AEFAC1-DE96-44A0-92AD-DBC498EFC3D7}" presName="parentText" presStyleLbl="alignNode1" presStyleIdx="4" presStyleCnt="5">
        <dgm:presLayoutVars>
          <dgm:chMax val="1"/>
          <dgm:bulletEnabled/>
        </dgm:presLayoutVars>
      </dgm:prSet>
      <dgm:spPr/>
    </dgm:pt>
    <dgm:pt modelId="{820FC878-0383-404B-9EF5-0BFFEE94BAAA}" type="pres">
      <dgm:prSet presAssocID="{45AEFAC1-DE96-44A0-92AD-DBC498EFC3D7}" presName="descendantText" presStyleLbl="alignAccFollowNode1" presStyleIdx="4" presStyleCnt="5">
        <dgm:presLayoutVars>
          <dgm:bulletEnabled/>
        </dgm:presLayoutVars>
      </dgm:prSet>
      <dgm:spPr/>
    </dgm:pt>
  </dgm:ptLst>
  <dgm:cxnLst>
    <dgm:cxn modelId="{0916B705-3CC0-4FD4-9B34-09F790329C98}" srcId="{F6C04F70-843B-4928-A10E-6A68A901D517}" destId="{6A8375A2-EFDD-4A10-9C40-C909C08D532C}" srcOrd="1" destOrd="0" parTransId="{572B061D-EAFE-441B-8F12-980C540D4C5E}" sibTransId="{1A9A223E-737B-42F9-9C8B-691020DD9186}"/>
    <dgm:cxn modelId="{31661F09-7062-45BA-B626-C62D21C88508}" srcId="{F6C04F70-843B-4928-A10E-6A68A901D517}" destId="{DC13A3C6-728D-4018-A6ED-22512A2A4670}" srcOrd="0" destOrd="0" parTransId="{6B991635-9E7F-4A33-9220-424B9A0372F7}" sibTransId="{1116C902-A68E-4225-9CA2-56E2D6679726}"/>
    <dgm:cxn modelId="{F736FA0C-2B6B-442A-9276-ADF1EA419478}" type="presOf" srcId="{BE89B945-C369-4BE9-B7EC-025D6DC5D5A0}" destId="{605E7873-F699-452B-A226-4915FD9B5D87}" srcOrd="0" destOrd="1" presId="urn:microsoft.com/office/officeart/2016/7/layout/VerticalSolidActionList"/>
    <dgm:cxn modelId="{CE59D918-606D-430F-A1EA-B2380227703B}" srcId="{D179E121-F7E7-4DC2-8C6F-5E881E6A6D3D}" destId="{DA3955EF-AB02-4B77-ADBD-8E3A3D91E9FC}" srcOrd="1" destOrd="0" parTransId="{C98E6E76-AAD9-4B00-A314-BDD12552327F}" sibTransId="{581449BD-229C-4502-9E83-3F7652FBA108}"/>
    <dgm:cxn modelId="{6D6AA41C-A241-404A-B110-B957CE5D7C9F}" srcId="{6A8375A2-EFDD-4A10-9C40-C909C08D532C}" destId="{BE89B945-C369-4BE9-B7EC-025D6DC5D5A0}" srcOrd="1" destOrd="0" parTransId="{2A0F9570-0D6E-48F7-885D-F247BA4D2ED0}" sibTransId="{7EF7C647-879C-4FAB-8A52-477B51E08D2A}"/>
    <dgm:cxn modelId="{9CE8C128-11E6-43DC-BAD5-9653580075CA}" srcId="{6A8375A2-EFDD-4A10-9C40-C909C08D532C}" destId="{98866B4E-D2AD-4594-9A67-FB3194993620}" srcOrd="0" destOrd="0" parTransId="{6079ECF8-80F8-4BDB-9AE5-3F218C8F9D77}" sibTransId="{B456D4A7-84FE-4898-9018-6DEC18574269}"/>
    <dgm:cxn modelId="{6CC30A2A-A0FF-4B48-8294-8F536E84ED7A}" srcId="{F6C04F70-843B-4928-A10E-6A68A901D517}" destId="{9683AF08-9C6D-4D79-ABC6-1A7F103FE662}" srcOrd="2" destOrd="0" parTransId="{8982359A-A62E-4A29-AA8D-BB6DDA6F0925}" sibTransId="{9460DAF5-F383-4726-81AB-C228616576AA}"/>
    <dgm:cxn modelId="{3E6DAC38-33AE-4519-B117-745713B734A2}" srcId="{45AEFAC1-DE96-44A0-92AD-DBC498EFC3D7}" destId="{62165716-43DA-4A08-A080-62C972EE2ACA}" srcOrd="0" destOrd="0" parTransId="{984A83D4-42B6-4CCA-9708-2AC84B046E2C}" sibTransId="{59981F6F-0C45-4EF9-AF14-E4AE5E567071}"/>
    <dgm:cxn modelId="{6273BE48-9F6F-44FC-B4CA-AA551EAF1FEE}" srcId="{9683AF08-9C6D-4D79-ABC6-1A7F103FE662}" destId="{9A173E83-EB46-4044-B0AC-1CA74D4770BD}" srcOrd="0" destOrd="0" parTransId="{63592868-2858-4800-B24C-0989EDF87D76}" sibTransId="{854742C9-62D7-4E8D-9A1F-59EC5D10644C}"/>
    <dgm:cxn modelId="{91299B4A-37A1-42FE-B567-0DEC00478B4B}" type="presOf" srcId="{6A8375A2-EFDD-4A10-9C40-C909C08D532C}" destId="{36F701CF-8B85-475C-A28C-3ED66304B7E3}" srcOrd="0" destOrd="0" presId="urn:microsoft.com/office/officeart/2016/7/layout/VerticalSolidActionList"/>
    <dgm:cxn modelId="{767A1B6B-C630-4434-9C54-012DDE04402B}" type="presOf" srcId="{98866B4E-D2AD-4594-9A67-FB3194993620}" destId="{605E7873-F699-452B-A226-4915FD9B5D87}" srcOrd="0" destOrd="0" presId="urn:microsoft.com/office/officeart/2016/7/layout/VerticalSolidActionList"/>
    <dgm:cxn modelId="{3289F06B-B4B9-4E6B-98FA-BD85D6BCE92E}" type="presOf" srcId="{62165716-43DA-4A08-A080-62C972EE2ACA}" destId="{820FC878-0383-404B-9EF5-0BFFEE94BAAA}" srcOrd="0" destOrd="0" presId="urn:microsoft.com/office/officeart/2016/7/layout/VerticalSolidActionList"/>
    <dgm:cxn modelId="{42AAC66E-4C87-41AF-A39F-0274B0CA61A2}" srcId="{45AEFAC1-DE96-44A0-92AD-DBC498EFC3D7}" destId="{6EA5E046-6486-4E7C-B07E-8FEA1F4F0BA4}" srcOrd="1" destOrd="0" parTransId="{252D483C-3334-492D-8713-B115D1F35AC3}" sibTransId="{B9BE67E6-BB22-49C8-AA98-6AB586275C42}"/>
    <dgm:cxn modelId="{84FE1F78-B2E0-4DA9-83E4-E674C1B4DEFD}" type="presOf" srcId="{45AEFAC1-DE96-44A0-92AD-DBC498EFC3D7}" destId="{2E4FD648-3161-436F-B429-2BDFA9EA1F24}" srcOrd="0" destOrd="0" presId="urn:microsoft.com/office/officeart/2016/7/layout/VerticalSolidActionList"/>
    <dgm:cxn modelId="{97C86179-D618-49A3-AB6A-C66B16C0F3C5}" type="presOf" srcId="{6EA5E046-6486-4E7C-B07E-8FEA1F4F0BA4}" destId="{820FC878-0383-404B-9EF5-0BFFEE94BAAA}" srcOrd="0" destOrd="1" presId="urn:microsoft.com/office/officeart/2016/7/layout/VerticalSolidActionList"/>
    <dgm:cxn modelId="{64092396-B087-413E-97D9-030F4EC7D307}" type="presOf" srcId="{39E196B1-B78C-4EAD-A871-1509B5C07EF3}" destId="{65B0CE86-17F6-433A-9064-8EA1C364656E}" srcOrd="0" destOrd="0" presId="urn:microsoft.com/office/officeart/2016/7/layout/VerticalSolidActionList"/>
    <dgm:cxn modelId="{EC5FB0A5-A3DF-4A05-A75F-E1FD9A6D9318}" srcId="{F6C04F70-843B-4928-A10E-6A68A901D517}" destId="{45AEFAC1-DE96-44A0-92AD-DBC498EFC3D7}" srcOrd="4" destOrd="0" parTransId="{46DE3CE7-C10E-4C36-AEB6-103DFB8B5D40}" sibTransId="{114C6809-0F63-4CEB-95F6-55DBAF27D001}"/>
    <dgm:cxn modelId="{97D17EA6-8A8F-4ECB-8643-00F3322CF633}" type="presOf" srcId="{9A173E83-EB46-4044-B0AC-1CA74D4770BD}" destId="{5AD75A76-A5C3-4F08-AEB6-55614D214712}" srcOrd="0" destOrd="0" presId="urn:microsoft.com/office/officeart/2016/7/layout/VerticalSolidActionList"/>
    <dgm:cxn modelId="{0A00A9AB-B135-477D-B798-6AA077433F2C}" srcId="{DC13A3C6-728D-4018-A6ED-22512A2A4670}" destId="{39E196B1-B78C-4EAD-A871-1509B5C07EF3}" srcOrd="0" destOrd="0" parTransId="{AE8C3E3B-E855-4D29-804B-3B682422B3DD}" sibTransId="{9BE94A71-39CC-4284-8177-11C3CAE69134}"/>
    <dgm:cxn modelId="{C0C11FAC-F73D-40C4-A508-C66F07DD7725}" type="presOf" srcId="{B912DA8F-6CEE-4397-8010-808FAA7EE917}" destId="{65B0CE86-17F6-433A-9064-8EA1C364656E}" srcOrd="0" destOrd="1" presId="urn:microsoft.com/office/officeart/2016/7/layout/VerticalSolidActionList"/>
    <dgm:cxn modelId="{D77764B4-99BD-4F46-BFC1-EDFFF88EDE6C}" type="presOf" srcId="{9683AF08-9C6D-4D79-ABC6-1A7F103FE662}" destId="{9F84157D-E161-46D3-A034-86286F2C7502}" srcOrd="0" destOrd="0" presId="urn:microsoft.com/office/officeart/2016/7/layout/VerticalSolidActionList"/>
    <dgm:cxn modelId="{ED7D9EB4-F502-4797-8E15-35CCFB2E6430}" type="presOf" srcId="{DC13A3C6-728D-4018-A6ED-22512A2A4670}" destId="{25871608-5230-4EF6-9E7C-BB9E4A58E89C}" srcOrd="0" destOrd="0" presId="urn:microsoft.com/office/officeart/2016/7/layout/VerticalSolidActionList"/>
    <dgm:cxn modelId="{6DA5C6BC-D88B-46E3-9625-685E47DB8A65}" srcId="{DC13A3C6-728D-4018-A6ED-22512A2A4670}" destId="{B912DA8F-6CEE-4397-8010-808FAA7EE917}" srcOrd="1" destOrd="0" parTransId="{795BE020-456E-47B3-963D-B5D4D25D1C66}" sibTransId="{C22B2E88-D78A-4137-B19A-50A3D0187295}"/>
    <dgm:cxn modelId="{06E054BD-7F98-4B6C-9D8C-F6C8D2491D77}" srcId="{D179E121-F7E7-4DC2-8C6F-5E881E6A6D3D}" destId="{795AAEF9-26EB-449C-8393-0F4F410C9563}" srcOrd="0" destOrd="0" parTransId="{C31DAC8A-29C8-406F-A85A-76CDB6876FFD}" sibTransId="{9DB954DB-B190-4CCE-8F5D-5AB67D68F13E}"/>
    <dgm:cxn modelId="{EFB0A0C2-2123-411D-893A-343B937B660E}" type="presOf" srcId="{1EEB7BE8-2060-4C1D-BB7F-5F0A79BED384}" destId="{5AD75A76-A5C3-4F08-AEB6-55614D214712}" srcOrd="0" destOrd="1" presId="urn:microsoft.com/office/officeart/2016/7/layout/VerticalSolidActionList"/>
    <dgm:cxn modelId="{D9B589C4-790B-45A3-97C0-F5F07A850CB0}" type="presOf" srcId="{D179E121-F7E7-4DC2-8C6F-5E881E6A6D3D}" destId="{136CA848-A464-4F4C-AA13-609C371F6771}" srcOrd="0" destOrd="0" presId="urn:microsoft.com/office/officeart/2016/7/layout/VerticalSolidActionList"/>
    <dgm:cxn modelId="{40C6F8C7-4431-47CB-B184-9C04ED44C49D}" type="presOf" srcId="{F6C04F70-843B-4928-A10E-6A68A901D517}" destId="{DF6C3F4A-66C6-455C-A29C-0D1AC0372F99}" srcOrd="0" destOrd="0" presId="urn:microsoft.com/office/officeart/2016/7/layout/VerticalSolidActionList"/>
    <dgm:cxn modelId="{F706F4C9-8696-4C79-B547-2310D0C6C5E8}" srcId="{F6C04F70-843B-4928-A10E-6A68A901D517}" destId="{D179E121-F7E7-4DC2-8C6F-5E881E6A6D3D}" srcOrd="3" destOrd="0" parTransId="{290A6F67-3D47-480D-8581-459B1A07E36D}" sibTransId="{B831ABDC-E6DF-4268-BD2D-3272C84356C0}"/>
    <dgm:cxn modelId="{446653CB-2467-4729-9666-1B1E6ADB7780}" srcId="{9683AF08-9C6D-4D79-ABC6-1A7F103FE662}" destId="{1EEB7BE8-2060-4C1D-BB7F-5F0A79BED384}" srcOrd="1" destOrd="0" parTransId="{25C2134C-D408-4534-982A-FF4EE5EF29D6}" sibTransId="{A7820CD5-8BAA-46E5-BD9B-169165C0ADE1}"/>
    <dgm:cxn modelId="{006B27D5-36B1-4C5F-9A44-6487EB03431C}" type="presOf" srcId="{795AAEF9-26EB-449C-8393-0F4F410C9563}" destId="{4B83FAB8-29A0-454C-A918-0D3DB75C5D97}" srcOrd="0" destOrd="0" presId="urn:microsoft.com/office/officeart/2016/7/layout/VerticalSolidActionList"/>
    <dgm:cxn modelId="{1671B5E5-A144-43C0-82B3-A4FA587F933A}" type="presOf" srcId="{DA3955EF-AB02-4B77-ADBD-8E3A3D91E9FC}" destId="{4B83FAB8-29A0-454C-A918-0D3DB75C5D97}" srcOrd="0" destOrd="1" presId="urn:microsoft.com/office/officeart/2016/7/layout/VerticalSolidActionList"/>
    <dgm:cxn modelId="{9BCFA996-12DC-4336-A465-ABF6E7766091}" type="presParOf" srcId="{DF6C3F4A-66C6-455C-A29C-0D1AC0372F99}" destId="{4DF9615B-142A-4DD1-90EF-F56DBA3D2EE3}" srcOrd="0" destOrd="0" presId="urn:microsoft.com/office/officeart/2016/7/layout/VerticalSolidActionList"/>
    <dgm:cxn modelId="{E8C08F1A-C5FA-4B07-96DE-EFEF23E687DD}" type="presParOf" srcId="{4DF9615B-142A-4DD1-90EF-F56DBA3D2EE3}" destId="{25871608-5230-4EF6-9E7C-BB9E4A58E89C}" srcOrd="0" destOrd="0" presId="urn:microsoft.com/office/officeart/2016/7/layout/VerticalSolidActionList"/>
    <dgm:cxn modelId="{E28A2BD2-C57B-4651-81C0-EF9C0C50FEA8}" type="presParOf" srcId="{4DF9615B-142A-4DD1-90EF-F56DBA3D2EE3}" destId="{65B0CE86-17F6-433A-9064-8EA1C364656E}" srcOrd="1" destOrd="0" presId="urn:microsoft.com/office/officeart/2016/7/layout/VerticalSolidActionList"/>
    <dgm:cxn modelId="{028D7605-709E-4921-A809-D56A932EFC7A}" type="presParOf" srcId="{DF6C3F4A-66C6-455C-A29C-0D1AC0372F99}" destId="{6E033B65-C9BB-4BED-AEDB-81F7D486F678}" srcOrd="1" destOrd="0" presId="urn:microsoft.com/office/officeart/2016/7/layout/VerticalSolidActionList"/>
    <dgm:cxn modelId="{AEE85DE9-DD1F-4B14-9463-1CD32F5CDFCC}" type="presParOf" srcId="{DF6C3F4A-66C6-455C-A29C-0D1AC0372F99}" destId="{241E51C6-69B8-4781-95A3-8DC84AD8B48D}" srcOrd="2" destOrd="0" presId="urn:microsoft.com/office/officeart/2016/7/layout/VerticalSolidActionList"/>
    <dgm:cxn modelId="{7623D012-8C39-47D6-95A1-781D59998BF9}" type="presParOf" srcId="{241E51C6-69B8-4781-95A3-8DC84AD8B48D}" destId="{36F701CF-8B85-475C-A28C-3ED66304B7E3}" srcOrd="0" destOrd="0" presId="urn:microsoft.com/office/officeart/2016/7/layout/VerticalSolidActionList"/>
    <dgm:cxn modelId="{B2E76428-05A5-4E48-AF63-7AE34A3C7844}" type="presParOf" srcId="{241E51C6-69B8-4781-95A3-8DC84AD8B48D}" destId="{605E7873-F699-452B-A226-4915FD9B5D87}" srcOrd="1" destOrd="0" presId="urn:microsoft.com/office/officeart/2016/7/layout/VerticalSolidActionList"/>
    <dgm:cxn modelId="{698CF0FB-4D3A-4AE7-B2CF-49A360468D91}" type="presParOf" srcId="{DF6C3F4A-66C6-455C-A29C-0D1AC0372F99}" destId="{4562F5D9-9FF3-47C7-90FE-F8AD2ACF3388}" srcOrd="3" destOrd="0" presId="urn:microsoft.com/office/officeart/2016/7/layout/VerticalSolidActionList"/>
    <dgm:cxn modelId="{DF639FB2-52BD-4854-A996-4B1000075EE5}" type="presParOf" srcId="{DF6C3F4A-66C6-455C-A29C-0D1AC0372F99}" destId="{1C07DD14-E02C-46B1-87FC-FA3D7BCE41FC}" srcOrd="4" destOrd="0" presId="urn:microsoft.com/office/officeart/2016/7/layout/VerticalSolidActionList"/>
    <dgm:cxn modelId="{28A7319A-6989-4A53-8641-DD701733D8F4}" type="presParOf" srcId="{1C07DD14-E02C-46B1-87FC-FA3D7BCE41FC}" destId="{9F84157D-E161-46D3-A034-86286F2C7502}" srcOrd="0" destOrd="0" presId="urn:microsoft.com/office/officeart/2016/7/layout/VerticalSolidActionList"/>
    <dgm:cxn modelId="{696AE7F9-7103-4735-AA5A-19E0E277C1A1}" type="presParOf" srcId="{1C07DD14-E02C-46B1-87FC-FA3D7BCE41FC}" destId="{5AD75A76-A5C3-4F08-AEB6-55614D214712}" srcOrd="1" destOrd="0" presId="urn:microsoft.com/office/officeart/2016/7/layout/VerticalSolidActionList"/>
    <dgm:cxn modelId="{BA7C6DF3-1335-439B-9E86-DAAAAE5FED56}" type="presParOf" srcId="{DF6C3F4A-66C6-455C-A29C-0D1AC0372F99}" destId="{35C4BCA9-AAE2-440E-A051-5431E404C6DC}" srcOrd="5" destOrd="0" presId="urn:microsoft.com/office/officeart/2016/7/layout/VerticalSolidActionList"/>
    <dgm:cxn modelId="{254D2C4C-E8B7-4FC9-9798-8C68EB5A2B25}" type="presParOf" srcId="{DF6C3F4A-66C6-455C-A29C-0D1AC0372F99}" destId="{1EC7CE63-EB9B-470D-B856-13EC22AD3433}" srcOrd="6" destOrd="0" presId="urn:microsoft.com/office/officeart/2016/7/layout/VerticalSolidActionList"/>
    <dgm:cxn modelId="{73D0AA65-05D0-4DD2-A2DF-3ECE725766B3}" type="presParOf" srcId="{1EC7CE63-EB9B-470D-B856-13EC22AD3433}" destId="{136CA848-A464-4F4C-AA13-609C371F6771}" srcOrd="0" destOrd="0" presId="urn:microsoft.com/office/officeart/2016/7/layout/VerticalSolidActionList"/>
    <dgm:cxn modelId="{49287E6D-8B1B-43E3-9039-224DF4309D2F}" type="presParOf" srcId="{1EC7CE63-EB9B-470D-B856-13EC22AD3433}" destId="{4B83FAB8-29A0-454C-A918-0D3DB75C5D97}" srcOrd="1" destOrd="0" presId="urn:microsoft.com/office/officeart/2016/7/layout/VerticalSolidActionList"/>
    <dgm:cxn modelId="{80D9C8E0-E17E-4C3B-9974-8BFDD9D5B0A4}" type="presParOf" srcId="{DF6C3F4A-66C6-455C-A29C-0D1AC0372F99}" destId="{ECC0801E-B34D-42B5-9FCB-6D8D177E81B9}" srcOrd="7" destOrd="0" presId="urn:microsoft.com/office/officeart/2016/7/layout/VerticalSolidActionList"/>
    <dgm:cxn modelId="{C8ED8A1B-19E7-4EA3-AD6C-A5CB5688B9F0}" type="presParOf" srcId="{DF6C3F4A-66C6-455C-A29C-0D1AC0372F99}" destId="{05E110D0-5607-41B9-B6F8-9F298FF091AA}" srcOrd="8" destOrd="0" presId="urn:microsoft.com/office/officeart/2016/7/layout/VerticalSolidActionList"/>
    <dgm:cxn modelId="{0B150AAB-D87D-4C9E-995A-33330E773477}" type="presParOf" srcId="{05E110D0-5607-41B9-B6F8-9F298FF091AA}" destId="{2E4FD648-3161-436F-B429-2BDFA9EA1F24}" srcOrd="0" destOrd="0" presId="urn:microsoft.com/office/officeart/2016/7/layout/VerticalSolidActionList"/>
    <dgm:cxn modelId="{97B9857C-A448-4E8D-8E17-2920EE112156}" type="presParOf" srcId="{05E110D0-5607-41B9-B6F8-9F298FF091AA}" destId="{820FC878-0383-404B-9EF5-0BFFEE94BAAA}"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D1DAB-C83F-4103-AFDF-9C4E470CEF23}">
      <dsp:nvSpPr>
        <dsp:cNvPr id="0" name=""/>
        <dsp:cNvSpPr/>
      </dsp:nvSpPr>
      <dsp:spPr>
        <a:xfrm>
          <a:off x="949352" y="940"/>
          <a:ext cx="2767193" cy="16603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latin typeface="Calibri Light"/>
              <a:ea typeface="Calibri Light"/>
              <a:cs typeface="Calibri Light"/>
            </a:rPr>
            <a:t>The</a:t>
          </a:r>
          <a:r>
            <a:rPr lang="en-US" sz="2600" kern="1200"/>
            <a:t> Problem </a:t>
          </a:r>
        </a:p>
      </dsp:txBody>
      <dsp:txXfrm>
        <a:off x="949352" y="940"/>
        <a:ext cx="2767193" cy="1660316"/>
      </dsp:txXfrm>
    </dsp:sp>
    <dsp:sp modelId="{7838CE88-AFEC-4A09-ACB1-6C69CD6ACC7C}">
      <dsp:nvSpPr>
        <dsp:cNvPr id="0" name=""/>
        <dsp:cNvSpPr/>
      </dsp:nvSpPr>
      <dsp:spPr>
        <a:xfrm>
          <a:off x="3993265" y="940"/>
          <a:ext cx="2767193" cy="166031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About the Dataset </a:t>
          </a:r>
        </a:p>
      </dsp:txBody>
      <dsp:txXfrm>
        <a:off x="3993265" y="940"/>
        <a:ext cx="2767193" cy="1660316"/>
      </dsp:txXfrm>
    </dsp:sp>
    <dsp:sp modelId="{96112FDC-C51E-48F7-8DDD-B0EDAA373B66}">
      <dsp:nvSpPr>
        <dsp:cNvPr id="0" name=""/>
        <dsp:cNvSpPr/>
      </dsp:nvSpPr>
      <dsp:spPr>
        <a:xfrm>
          <a:off x="7037178" y="940"/>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Data Preparation </a:t>
          </a:r>
        </a:p>
      </dsp:txBody>
      <dsp:txXfrm>
        <a:off x="7037178" y="940"/>
        <a:ext cx="2767193" cy="1660316"/>
      </dsp:txXfrm>
    </dsp:sp>
    <dsp:sp modelId="{60D822E8-0099-49E3-AD3B-75EE38912ACF}">
      <dsp:nvSpPr>
        <dsp:cNvPr id="0" name=""/>
        <dsp:cNvSpPr/>
      </dsp:nvSpPr>
      <dsp:spPr>
        <a:xfrm>
          <a:off x="949352" y="1937976"/>
          <a:ext cx="2767193" cy="166031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latin typeface="Calibri Light" panose="020F0302020204030204"/>
            </a:rPr>
            <a:t>Visualizations</a:t>
          </a:r>
          <a:endParaRPr lang="en-US" sz="2600" kern="1200"/>
        </a:p>
      </dsp:txBody>
      <dsp:txXfrm>
        <a:off x="949352" y="1937976"/>
        <a:ext cx="2767193" cy="1660316"/>
      </dsp:txXfrm>
    </dsp:sp>
    <dsp:sp modelId="{60E4AA23-805B-4380-8FD3-EE630C00D6B2}">
      <dsp:nvSpPr>
        <dsp:cNvPr id="0" name=""/>
        <dsp:cNvSpPr/>
      </dsp:nvSpPr>
      <dsp:spPr>
        <a:xfrm>
          <a:off x="3993265" y="1937976"/>
          <a:ext cx="2767193" cy="166031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latin typeface="Calibri Light" panose="020F0302020204030204"/>
            </a:rPr>
            <a:t>Overall Insights</a:t>
          </a:r>
          <a:endParaRPr lang="en-US" sz="2600" kern="1200"/>
        </a:p>
      </dsp:txBody>
      <dsp:txXfrm>
        <a:off x="3993265" y="1937976"/>
        <a:ext cx="2767193" cy="1660316"/>
      </dsp:txXfrm>
    </dsp:sp>
    <dsp:sp modelId="{8C3BB1B8-4E44-4DDC-8741-3DA6D8378E4A}">
      <dsp:nvSpPr>
        <dsp:cNvPr id="0" name=""/>
        <dsp:cNvSpPr/>
      </dsp:nvSpPr>
      <dsp:spPr>
        <a:xfrm>
          <a:off x="7037178" y="1937976"/>
          <a:ext cx="2767193" cy="16603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Recommendations </a:t>
          </a:r>
        </a:p>
      </dsp:txBody>
      <dsp:txXfrm>
        <a:off x="7037178" y="1937976"/>
        <a:ext cx="2767193" cy="1660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0CE86-17F6-433A-9064-8EA1C364656E}">
      <dsp:nvSpPr>
        <dsp:cNvPr id="0" name=""/>
        <dsp:cNvSpPr/>
      </dsp:nvSpPr>
      <dsp:spPr>
        <a:xfrm>
          <a:off x="2248510" y="2020"/>
          <a:ext cx="8994043" cy="8864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509" tIns="225146" rIns="174509" bIns="225146" numCol="1" spcCol="1270" anchor="ctr" anchorCtr="0">
          <a:noAutofit/>
        </a:bodyPr>
        <a:lstStyle/>
        <a:p>
          <a:pPr marL="0" lvl="0" indent="0" algn="l" defTabSz="488950">
            <a:lnSpc>
              <a:spcPct val="90000"/>
            </a:lnSpc>
            <a:spcBef>
              <a:spcPct val="0"/>
            </a:spcBef>
            <a:spcAft>
              <a:spcPct val="35000"/>
            </a:spcAft>
            <a:buNone/>
          </a:pPr>
          <a:r>
            <a:rPr lang="en-GB" sz="1100" kern="1200"/>
            <a:t>Master high-risk scenarios (signalized/uncontrolled intersections, end-of-week commutes)</a:t>
          </a:r>
          <a:endParaRPr lang="en-US" sz="1100" kern="1200"/>
        </a:p>
        <a:p>
          <a:pPr marL="0" lvl="0" indent="0" algn="l" defTabSz="488950">
            <a:lnSpc>
              <a:spcPct val="90000"/>
            </a:lnSpc>
            <a:spcBef>
              <a:spcPct val="0"/>
            </a:spcBef>
            <a:spcAft>
              <a:spcPct val="35000"/>
            </a:spcAft>
            <a:buNone/>
          </a:pPr>
          <a:r>
            <a:rPr lang="en-GB" sz="1100" kern="1200"/>
            <a:t>Reduce crash risk → lower insurance premiums &amp; increased peace of mind</a:t>
          </a:r>
          <a:endParaRPr lang="en-US" sz="1100" kern="1200"/>
        </a:p>
      </dsp:txBody>
      <dsp:txXfrm>
        <a:off x="2248510" y="2020"/>
        <a:ext cx="8994043" cy="886400"/>
      </dsp:txXfrm>
    </dsp:sp>
    <dsp:sp modelId="{25871608-5230-4EF6-9E7C-BB9E4A58E89C}">
      <dsp:nvSpPr>
        <dsp:cNvPr id="0" name=""/>
        <dsp:cNvSpPr/>
      </dsp:nvSpPr>
      <dsp:spPr>
        <a:xfrm>
          <a:off x="0" y="2020"/>
          <a:ext cx="2248510" cy="886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984" tIns="87557" rIns="118984" bIns="87557" numCol="1" spcCol="1270" anchor="ctr" anchorCtr="0">
          <a:noAutofit/>
        </a:bodyPr>
        <a:lstStyle/>
        <a:p>
          <a:pPr marL="0" lvl="0" indent="0" algn="ctr" defTabSz="622300">
            <a:lnSpc>
              <a:spcPct val="90000"/>
            </a:lnSpc>
            <a:spcBef>
              <a:spcPct val="0"/>
            </a:spcBef>
            <a:spcAft>
              <a:spcPct val="35000"/>
            </a:spcAft>
            <a:buNone/>
            <a:defRPr b="1"/>
          </a:pPr>
          <a:r>
            <a:rPr lang="en-GB" sz="1400" b="1" kern="1200">
              <a:latin typeface="Calibri Light" panose="020F0302020204030204"/>
            </a:rPr>
            <a:t>Drivers</a:t>
          </a:r>
          <a:r>
            <a:rPr lang="en-GB" sz="1400" b="1" kern="1200"/>
            <a:t> &amp; Learners</a:t>
          </a:r>
          <a:endParaRPr lang="en-US" sz="1400" kern="1200"/>
        </a:p>
      </dsp:txBody>
      <dsp:txXfrm>
        <a:off x="0" y="2020"/>
        <a:ext cx="2248510" cy="886400"/>
      </dsp:txXfrm>
    </dsp:sp>
    <dsp:sp modelId="{605E7873-F699-452B-A226-4915FD9B5D87}">
      <dsp:nvSpPr>
        <dsp:cNvPr id="0" name=""/>
        <dsp:cNvSpPr/>
      </dsp:nvSpPr>
      <dsp:spPr>
        <a:xfrm>
          <a:off x="2248510" y="941604"/>
          <a:ext cx="8994043" cy="8864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509" tIns="225146" rIns="174509" bIns="225146" numCol="1" spcCol="1270" anchor="ctr" anchorCtr="0">
          <a:noAutofit/>
        </a:bodyPr>
        <a:lstStyle/>
        <a:p>
          <a:pPr marL="0" lvl="0" indent="0" algn="l" defTabSz="488950">
            <a:lnSpc>
              <a:spcPct val="90000"/>
            </a:lnSpc>
            <a:spcBef>
              <a:spcPct val="0"/>
            </a:spcBef>
            <a:spcAft>
              <a:spcPct val="35000"/>
            </a:spcAft>
            <a:buNone/>
          </a:pPr>
          <a:r>
            <a:rPr lang="en-GB" sz="1100" kern="1200"/>
            <a:t>Offer a premium, data-backed curriculum</a:t>
          </a:r>
          <a:endParaRPr lang="en-US" sz="1100" kern="1200"/>
        </a:p>
        <a:p>
          <a:pPr marL="0" lvl="0" indent="0" algn="l" defTabSz="488950">
            <a:lnSpc>
              <a:spcPct val="90000"/>
            </a:lnSpc>
            <a:spcBef>
              <a:spcPct val="0"/>
            </a:spcBef>
            <a:spcAft>
              <a:spcPct val="35000"/>
            </a:spcAft>
            <a:buNone/>
          </a:pPr>
          <a:r>
            <a:rPr lang="en-GB" sz="1100" kern="1200"/>
            <a:t>Boost </a:t>
          </a:r>
          <a:r>
            <a:rPr lang="en-GB" sz="1100" kern="1200">
              <a:latin typeface="Calibri Light" panose="020F0302020204030204"/>
            </a:rPr>
            <a:t>enrolments</a:t>
          </a:r>
          <a:r>
            <a:rPr lang="en-GB" sz="1100" kern="1200"/>
            <a:t> &amp; partnerships; showcase “Safety First” outcomes</a:t>
          </a:r>
          <a:endParaRPr lang="en-US" sz="1100" kern="1200"/>
        </a:p>
      </dsp:txBody>
      <dsp:txXfrm>
        <a:off x="2248510" y="941604"/>
        <a:ext cx="8994043" cy="886400"/>
      </dsp:txXfrm>
    </dsp:sp>
    <dsp:sp modelId="{36F701CF-8B85-475C-A28C-3ED66304B7E3}">
      <dsp:nvSpPr>
        <dsp:cNvPr id="0" name=""/>
        <dsp:cNvSpPr/>
      </dsp:nvSpPr>
      <dsp:spPr>
        <a:xfrm>
          <a:off x="0" y="941604"/>
          <a:ext cx="2248510" cy="886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984" tIns="87557" rIns="118984" bIns="87557" numCol="1" spcCol="1270" anchor="ctr" anchorCtr="0">
          <a:noAutofit/>
        </a:bodyPr>
        <a:lstStyle/>
        <a:p>
          <a:pPr marL="0" lvl="0" indent="0" algn="ctr" defTabSz="622300">
            <a:lnSpc>
              <a:spcPct val="90000"/>
            </a:lnSpc>
            <a:spcBef>
              <a:spcPct val="0"/>
            </a:spcBef>
            <a:spcAft>
              <a:spcPct val="35000"/>
            </a:spcAft>
            <a:buNone/>
            <a:defRPr b="1"/>
          </a:pPr>
          <a:r>
            <a:rPr lang="en-GB" sz="1400" b="1" kern="1200"/>
            <a:t>Training Providers</a:t>
          </a:r>
          <a:endParaRPr lang="en-US" sz="1400" kern="1200"/>
        </a:p>
      </dsp:txBody>
      <dsp:txXfrm>
        <a:off x="0" y="941604"/>
        <a:ext cx="2248510" cy="886400"/>
      </dsp:txXfrm>
    </dsp:sp>
    <dsp:sp modelId="{5AD75A76-A5C3-4F08-AEB6-55614D214712}">
      <dsp:nvSpPr>
        <dsp:cNvPr id="0" name=""/>
        <dsp:cNvSpPr/>
      </dsp:nvSpPr>
      <dsp:spPr>
        <a:xfrm>
          <a:off x="2248510" y="1881189"/>
          <a:ext cx="8994043" cy="8864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509" tIns="225146" rIns="174509" bIns="225146" numCol="1" spcCol="1270" anchor="ctr" anchorCtr="0">
          <a:noAutofit/>
        </a:bodyPr>
        <a:lstStyle/>
        <a:p>
          <a:pPr marL="0" lvl="0" indent="0" algn="l" defTabSz="488950">
            <a:lnSpc>
              <a:spcPct val="90000"/>
            </a:lnSpc>
            <a:spcBef>
              <a:spcPct val="0"/>
            </a:spcBef>
            <a:spcAft>
              <a:spcPct val="35000"/>
            </a:spcAft>
            <a:buNone/>
          </a:pPr>
          <a:r>
            <a:rPr lang="en-GB" sz="1100" kern="1200"/>
            <a:t>Targeted workshops &amp; campaigns cut local crash rates and costs</a:t>
          </a:r>
          <a:endParaRPr lang="en-US" sz="1100" kern="1200"/>
        </a:p>
        <a:p>
          <a:pPr marL="0" lvl="0" indent="0" algn="l" defTabSz="488950">
            <a:lnSpc>
              <a:spcPct val="90000"/>
            </a:lnSpc>
            <a:spcBef>
              <a:spcPct val="0"/>
            </a:spcBef>
            <a:spcAft>
              <a:spcPct val="35000"/>
            </a:spcAft>
            <a:buNone/>
          </a:pPr>
          <a:r>
            <a:rPr lang="en-GB" sz="1100" kern="1200"/>
            <a:t>Empower residents to prevent the most frequent accidents</a:t>
          </a:r>
          <a:endParaRPr lang="en-US" sz="1100" kern="1200"/>
        </a:p>
      </dsp:txBody>
      <dsp:txXfrm>
        <a:off x="2248510" y="1881189"/>
        <a:ext cx="8994043" cy="886400"/>
      </dsp:txXfrm>
    </dsp:sp>
    <dsp:sp modelId="{9F84157D-E161-46D3-A034-86286F2C7502}">
      <dsp:nvSpPr>
        <dsp:cNvPr id="0" name=""/>
        <dsp:cNvSpPr/>
      </dsp:nvSpPr>
      <dsp:spPr>
        <a:xfrm>
          <a:off x="0" y="1881189"/>
          <a:ext cx="2248510" cy="886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984" tIns="87557" rIns="118984" bIns="87557" numCol="1" spcCol="1270" anchor="ctr" anchorCtr="0">
          <a:noAutofit/>
        </a:bodyPr>
        <a:lstStyle/>
        <a:p>
          <a:pPr marL="0" lvl="0" indent="0" algn="ctr" defTabSz="622300">
            <a:lnSpc>
              <a:spcPct val="90000"/>
            </a:lnSpc>
            <a:spcBef>
              <a:spcPct val="0"/>
            </a:spcBef>
            <a:spcAft>
              <a:spcPct val="35000"/>
            </a:spcAft>
            <a:buNone/>
            <a:defRPr b="1"/>
          </a:pPr>
          <a:r>
            <a:rPr lang="en-GB" sz="1400" b="1" kern="1200"/>
            <a:t>Communities</a:t>
          </a:r>
          <a:endParaRPr lang="en-US" sz="1400" kern="1200"/>
        </a:p>
      </dsp:txBody>
      <dsp:txXfrm>
        <a:off x="0" y="1881189"/>
        <a:ext cx="2248510" cy="886400"/>
      </dsp:txXfrm>
    </dsp:sp>
    <dsp:sp modelId="{4B83FAB8-29A0-454C-A918-0D3DB75C5D97}">
      <dsp:nvSpPr>
        <dsp:cNvPr id="0" name=""/>
        <dsp:cNvSpPr/>
      </dsp:nvSpPr>
      <dsp:spPr>
        <a:xfrm>
          <a:off x="2248510" y="2820774"/>
          <a:ext cx="8994043" cy="8864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509" tIns="225146" rIns="174509" bIns="225146" numCol="1" spcCol="1270" anchor="ctr" anchorCtr="0">
          <a:noAutofit/>
        </a:bodyPr>
        <a:lstStyle/>
        <a:p>
          <a:pPr marL="0" lvl="0" indent="0" algn="l" defTabSz="488950">
            <a:lnSpc>
              <a:spcPct val="90000"/>
            </a:lnSpc>
            <a:spcBef>
              <a:spcPct val="0"/>
            </a:spcBef>
            <a:spcAft>
              <a:spcPct val="35000"/>
            </a:spcAft>
            <a:buNone/>
          </a:pPr>
          <a:r>
            <a:rPr lang="en-GB" sz="1100" kern="1200"/>
            <a:t>Use crash analytics to guide legislation &amp; funding toward high-impact training</a:t>
          </a:r>
          <a:endParaRPr lang="en-US" sz="1100" kern="1200"/>
        </a:p>
        <a:p>
          <a:pPr marL="0" lvl="0" indent="0" algn="l" defTabSz="488950">
            <a:lnSpc>
              <a:spcPct val="90000"/>
            </a:lnSpc>
            <a:spcBef>
              <a:spcPct val="0"/>
            </a:spcBef>
            <a:spcAft>
              <a:spcPct val="35000"/>
            </a:spcAft>
            <a:buNone/>
          </a:pPr>
          <a:r>
            <a:rPr lang="en-GB" sz="1100" kern="1200"/>
            <a:t>Monitor clear metrics to ensure public-sector ROI</a:t>
          </a:r>
          <a:endParaRPr lang="en-US" sz="1100" kern="1200"/>
        </a:p>
      </dsp:txBody>
      <dsp:txXfrm>
        <a:off x="2248510" y="2820774"/>
        <a:ext cx="8994043" cy="886400"/>
      </dsp:txXfrm>
    </dsp:sp>
    <dsp:sp modelId="{136CA848-A464-4F4C-AA13-609C371F6771}">
      <dsp:nvSpPr>
        <dsp:cNvPr id="0" name=""/>
        <dsp:cNvSpPr/>
      </dsp:nvSpPr>
      <dsp:spPr>
        <a:xfrm>
          <a:off x="0" y="2820774"/>
          <a:ext cx="2248510" cy="886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984" tIns="87557" rIns="118984" bIns="87557" numCol="1" spcCol="1270" anchor="ctr" anchorCtr="0">
          <a:noAutofit/>
        </a:bodyPr>
        <a:lstStyle/>
        <a:p>
          <a:pPr marL="0" lvl="0" indent="0" algn="ctr" defTabSz="622300">
            <a:lnSpc>
              <a:spcPct val="90000"/>
            </a:lnSpc>
            <a:spcBef>
              <a:spcPct val="0"/>
            </a:spcBef>
            <a:spcAft>
              <a:spcPct val="35000"/>
            </a:spcAft>
            <a:buNone/>
            <a:defRPr b="1"/>
          </a:pPr>
          <a:r>
            <a:rPr lang="en-GB" sz="1400" b="1" kern="1200"/>
            <a:t>Policy Makers</a:t>
          </a:r>
          <a:endParaRPr lang="en-US" sz="1400" kern="1200"/>
        </a:p>
      </dsp:txBody>
      <dsp:txXfrm>
        <a:off x="0" y="2820774"/>
        <a:ext cx="2248510" cy="886400"/>
      </dsp:txXfrm>
    </dsp:sp>
    <dsp:sp modelId="{820FC878-0383-404B-9EF5-0BFFEE94BAAA}">
      <dsp:nvSpPr>
        <dsp:cNvPr id="0" name=""/>
        <dsp:cNvSpPr/>
      </dsp:nvSpPr>
      <dsp:spPr>
        <a:xfrm>
          <a:off x="2248510" y="3760359"/>
          <a:ext cx="8994043" cy="8864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509" tIns="225146" rIns="174509" bIns="225146" numCol="1" spcCol="1270" anchor="ctr" anchorCtr="0">
          <a:noAutofit/>
        </a:bodyPr>
        <a:lstStyle/>
        <a:p>
          <a:pPr marL="0" lvl="0" indent="0" algn="l" defTabSz="488950">
            <a:lnSpc>
              <a:spcPct val="90000"/>
            </a:lnSpc>
            <a:spcBef>
              <a:spcPct val="0"/>
            </a:spcBef>
            <a:spcAft>
              <a:spcPct val="35000"/>
            </a:spcAft>
            <a:buNone/>
          </a:pPr>
          <a:r>
            <a:rPr lang="en-GB" sz="1100" kern="1200"/>
            <a:t>Apply insights in adaptive signal timing and intersection audits</a:t>
          </a:r>
          <a:endParaRPr lang="en-US" sz="1100" kern="1200"/>
        </a:p>
        <a:p>
          <a:pPr marL="0" lvl="0" indent="0" algn="l" defTabSz="488950">
            <a:lnSpc>
              <a:spcPct val="90000"/>
            </a:lnSpc>
            <a:spcBef>
              <a:spcPct val="0"/>
            </a:spcBef>
            <a:spcAft>
              <a:spcPct val="35000"/>
            </a:spcAft>
            <a:buNone/>
          </a:pPr>
          <a:r>
            <a:rPr lang="en-GB" sz="1100" kern="1200"/>
            <a:t>Leverage real-time dashboards for operational and infrastructure decisions</a:t>
          </a:r>
          <a:endParaRPr lang="en-US" sz="1100" kern="1200"/>
        </a:p>
        <a:p>
          <a:pPr marL="0" lvl="0" indent="0" algn="l" defTabSz="488950">
            <a:lnSpc>
              <a:spcPct val="90000"/>
            </a:lnSpc>
            <a:spcBef>
              <a:spcPct val="0"/>
            </a:spcBef>
            <a:spcAft>
              <a:spcPct val="35000"/>
            </a:spcAft>
            <a:buNone/>
          </a:pPr>
          <a:endParaRPr lang="en-US" sz="1100" kern="1200"/>
        </a:p>
      </dsp:txBody>
      <dsp:txXfrm>
        <a:off x="2248510" y="3760359"/>
        <a:ext cx="8994043" cy="886400"/>
      </dsp:txXfrm>
    </dsp:sp>
    <dsp:sp modelId="{2E4FD648-3161-436F-B429-2BDFA9EA1F24}">
      <dsp:nvSpPr>
        <dsp:cNvPr id="0" name=""/>
        <dsp:cNvSpPr/>
      </dsp:nvSpPr>
      <dsp:spPr>
        <a:xfrm>
          <a:off x="0" y="3760359"/>
          <a:ext cx="2248510" cy="886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984" tIns="87557" rIns="118984" bIns="87557" numCol="1" spcCol="1270" anchor="ctr" anchorCtr="0">
          <a:noAutofit/>
        </a:bodyPr>
        <a:lstStyle/>
        <a:p>
          <a:pPr marL="0" lvl="0" indent="0" algn="ctr" defTabSz="622300">
            <a:lnSpc>
              <a:spcPct val="90000"/>
            </a:lnSpc>
            <a:spcBef>
              <a:spcPct val="0"/>
            </a:spcBef>
            <a:spcAft>
              <a:spcPct val="35000"/>
            </a:spcAft>
            <a:buNone/>
            <a:defRPr b="1"/>
          </a:pPr>
          <a:r>
            <a:rPr lang="en-GB" sz="1400" b="1" kern="1200"/>
            <a:t>Road Authorities</a:t>
          </a:r>
          <a:endParaRPr lang="en-US" sz="1400" kern="1200"/>
        </a:p>
      </dsp:txBody>
      <dsp:txXfrm>
        <a:off x="0" y="3760359"/>
        <a:ext cx="2248510" cy="8864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35BDF-1BB8-4F1A-AD8A-6B9DE925C99C}" type="datetimeFigureOut">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3569C-F132-4C77-B0B7-C7A4F71B9A0D}" type="slidenum">
              <a:t>‹#›</a:t>
            </a:fld>
            <a:endParaRPr lang="en-US"/>
          </a:p>
        </p:txBody>
      </p:sp>
    </p:spTree>
    <p:extLst>
      <p:ext uri="{BB962C8B-B14F-4D97-AF65-F5344CB8AC3E}">
        <p14:creationId xmlns:p14="http://schemas.microsoft.com/office/powerpoint/2010/main" val="1355779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Aubrey</a:t>
            </a:r>
          </a:p>
        </p:txBody>
      </p:sp>
      <p:sp>
        <p:nvSpPr>
          <p:cNvPr id="4" name="Slide Number Placeholder 3"/>
          <p:cNvSpPr>
            <a:spLocks noGrp="1"/>
          </p:cNvSpPr>
          <p:nvPr>
            <p:ph type="sldNum" sz="quarter" idx="5"/>
          </p:nvPr>
        </p:nvSpPr>
        <p:spPr/>
        <p:txBody>
          <a:bodyPr/>
          <a:lstStyle/>
          <a:p>
            <a:fld id="{3FD3569C-F132-4C77-B0B7-C7A4F71B9A0D}" type="slidenum">
              <a:t>3</a:t>
            </a:fld>
            <a:endParaRPr lang="en-US"/>
          </a:p>
        </p:txBody>
      </p:sp>
    </p:spTree>
    <p:extLst>
      <p:ext uri="{BB962C8B-B14F-4D97-AF65-F5344CB8AC3E}">
        <p14:creationId xmlns:p14="http://schemas.microsoft.com/office/powerpoint/2010/main" val="2501817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Raise your hand if you typically take drives to the beach or go on road trips during the summer or to amusement parks etc? </a:t>
            </a:r>
          </a:p>
          <a:p>
            <a:pPr marL="342900" indent="-342900">
              <a:buAutoNum type="arabicPeriod"/>
            </a:pPr>
            <a:r>
              <a:rPr lang="en-US">
                <a:ea typeface="Calibri"/>
                <a:cs typeface="Calibri"/>
              </a:rPr>
              <a:t>That is why you see during the summer period more accidents occur. There are clear skies, the weather is nice, and so more people are typically on the roads during this time resulting in more accidents.</a:t>
            </a:r>
            <a:endParaRPr lang="en-US"/>
          </a:p>
          <a:p>
            <a:pPr marL="342900" indent="-342900">
              <a:buAutoNum type="arabicPeriod"/>
            </a:pPr>
            <a:r>
              <a:rPr lang="en-US">
                <a:ea typeface="Calibri"/>
                <a:cs typeface="Calibri"/>
              </a:rPr>
              <a:t>In winter seasons, there is a large increase of crashes in darkness. This can be most likely tied to the limited daylight hours and there being limited visibility especially after work hours. </a:t>
            </a:r>
          </a:p>
          <a:p>
            <a:pPr marL="342900" indent="-342900">
              <a:buAutoNum type="arabicPeriod"/>
            </a:pPr>
            <a:r>
              <a:rPr lang="en-US">
                <a:ea typeface="Calibri"/>
                <a:cs typeface="Calibri"/>
              </a:rPr>
              <a:t>There is an increase in snow accidents at the beginning and end months, most likely linked to </a:t>
            </a:r>
          </a:p>
          <a:p>
            <a:pPr marL="342900" indent="-342900">
              <a:buAutoNum type="arabicPeriod"/>
            </a:pPr>
            <a:r>
              <a:rPr lang="en-US">
                <a:ea typeface="Calibri"/>
                <a:cs typeface="Calibri"/>
              </a:rPr>
              <a:t>In summer seasons, there is a large increase in accidents which is possibly linked to an increase of vehicles that are on the road at this time. </a:t>
            </a:r>
          </a:p>
          <a:p>
            <a:pPr marL="342900" indent="-342900">
              <a:buAutoNum type="arabicPeriod"/>
            </a:pPr>
            <a:endParaRPr lang="en-US">
              <a:ea typeface="Calibri"/>
              <a:cs typeface="Calibri"/>
            </a:endParaRPr>
          </a:p>
          <a:p>
            <a:pPr marL="342900" indent="-342900">
              <a:buAutoNum type="arabicPeriod"/>
            </a:pPr>
            <a:endParaRPr lang="en-US">
              <a:ea typeface="Calibri"/>
              <a:cs typeface="Calibri"/>
            </a:endParaRPr>
          </a:p>
        </p:txBody>
      </p:sp>
      <p:sp>
        <p:nvSpPr>
          <p:cNvPr id="4" name="Slide Number Placeholder 3"/>
          <p:cNvSpPr>
            <a:spLocks noGrp="1"/>
          </p:cNvSpPr>
          <p:nvPr>
            <p:ph type="sldNum" sz="quarter" idx="5"/>
          </p:nvPr>
        </p:nvSpPr>
        <p:spPr/>
        <p:txBody>
          <a:bodyPr/>
          <a:lstStyle/>
          <a:p>
            <a:fld id="{3FD3569C-F132-4C77-B0B7-C7A4F71B9A0D}" type="slidenum">
              <a:rPr lang="en-US"/>
              <a:t>9</a:t>
            </a:fld>
            <a:endParaRPr lang="en-US"/>
          </a:p>
        </p:txBody>
      </p:sp>
    </p:spTree>
    <p:extLst>
      <p:ext uri="{BB962C8B-B14F-4D97-AF65-F5344CB8AC3E}">
        <p14:creationId xmlns:p14="http://schemas.microsoft.com/office/powerpoint/2010/main" val="2782536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Debris on Road: </a:t>
            </a:r>
          </a:p>
          <a:p>
            <a:r>
              <a:rPr lang="en-US">
                <a:ea typeface="Calibri"/>
                <a:cs typeface="Calibri"/>
              </a:rPr>
              <a:t>Rut, Holes: </a:t>
            </a:r>
          </a:p>
          <a:p>
            <a:r>
              <a:rPr lang="en-US">
                <a:ea typeface="Calibri"/>
                <a:cs typeface="Calibri"/>
              </a:rPr>
              <a:t>Shoulder Defect: </a:t>
            </a:r>
          </a:p>
          <a:p>
            <a:r>
              <a:rPr lang="en-US">
                <a:ea typeface="Calibri"/>
                <a:cs typeface="Calibri"/>
              </a:rPr>
              <a:t>Worn Surface: Most notable contributor to accidents year round. </a:t>
            </a:r>
          </a:p>
        </p:txBody>
      </p:sp>
      <p:sp>
        <p:nvSpPr>
          <p:cNvPr id="4" name="Slide Number Placeholder 3"/>
          <p:cNvSpPr>
            <a:spLocks noGrp="1"/>
          </p:cNvSpPr>
          <p:nvPr>
            <p:ph type="sldNum" sz="quarter" idx="5"/>
          </p:nvPr>
        </p:nvSpPr>
        <p:spPr/>
        <p:txBody>
          <a:bodyPr/>
          <a:lstStyle/>
          <a:p>
            <a:fld id="{3FD3569C-F132-4C77-B0B7-C7A4F71B9A0D}" type="slidenum">
              <a:rPr lang="en-US"/>
              <a:t>10</a:t>
            </a:fld>
            <a:endParaRPr lang="en-US"/>
          </a:p>
        </p:txBody>
      </p:sp>
    </p:spTree>
    <p:extLst>
      <p:ext uri="{BB962C8B-B14F-4D97-AF65-F5344CB8AC3E}">
        <p14:creationId xmlns:p14="http://schemas.microsoft.com/office/powerpoint/2010/main" val="1589971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85760-FBBB-1E0D-B7EE-FD5520DE1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D0582-2462-BB01-CE12-66E668E5E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6772E6-ADEB-6662-D483-9A67FB459698}"/>
              </a:ext>
            </a:extLst>
          </p:cNvPr>
          <p:cNvSpPr>
            <a:spLocks noGrp="1"/>
          </p:cNvSpPr>
          <p:nvPr>
            <p:ph type="body" idx="1"/>
          </p:nvPr>
        </p:nvSpPr>
        <p:spPr/>
        <p:txBody>
          <a:bodyPr/>
          <a:lstStyle/>
          <a:p>
            <a:r>
              <a:rPr lang="en-US">
                <a:ea typeface="Calibri"/>
                <a:cs typeface="Calibri"/>
              </a:rPr>
              <a:t>Tom/Sharon </a:t>
            </a:r>
          </a:p>
        </p:txBody>
      </p:sp>
      <p:sp>
        <p:nvSpPr>
          <p:cNvPr id="4" name="Slide Number Placeholder 3">
            <a:extLst>
              <a:ext uri="{FF2B5EF4-FFF2-40B4-BE49-F238E27FC236}">
                <a16:creationId xmlns:a16="http://schemas.microsoft.com/office/drawing/2014/main" id="{5F4F03E6-81E3-BCAB-396C-B162BF9E5B6A}"/>
              </a:ext>
            </a:extLst>
          </p:cNvPr>
          <p:cNvSpPr>
            <a:spLocks noGrp="1"/>
          </p:cNvSpPr>
          <p:nvPr>
            <p:ph type="sldNum" sz="quarter" idx="5"/>
          </p:nvPr>
        </p:nvSpPr>
        <p:spPr/>
        <p:txBody>
          <a:bodyPr/>
          <a:lstStyle/>
          <a:p>
            <a:fld id="{3FD3569C-F132-4C77-B0B7-C7A4F71B9A0D}" type="slidenum">
              <a:t>14</a:t>
            </a:fld>
            <a:endParaRPr lang="en-US"/>
          </a:p>
        </p:txBody>
      </p:sp>
    </p:spTree>
    <p:extLst>
      <p:ext uri="{BB962C8B-B14F-4D97-AF65-F5344CB8AC3E}">
        <p14:creationId xmlns:p14="http://schemas.microsoft.com/office/powerpoint/2010/main" val="4133566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Tom/Sharon </a:t>
            </a:r>
          </a:p>
        </p:txBody>
      </p:sp>
      <p:sp>
        <p:nvSpPr>
          <p:cNvPr id="4" name="Slide Number Placeholder 3"/>
          <p:cNvSpPr>
            <a:spLocks noGrp="1"/>
          </p:cNvSpPr>
          <p:nvPr>
            <p:ph type="sldNum" sz="quarter" idx="5"/>
          </p:nvPr>
        </p:nvSpPr>
        <p:spPr/>
        <p:txBody>
          <a:bodyPr/>
          <a:lstStyle/>
          <a:p>
            <a:fld id="{3FD3569C-F132-4C77-B0B7-C7A4F71B9A0D}" type="slidenum">
              <a:t>15</a:t>
            </a:fld>
            <a:endParaRPr lang="en-US"/>
          </a:p>
        </p:txBody>
      </p:sp>
    </p:spTree>
    <p:extLst>
      <p:ext uri="{BB962C8B-B14F-4D97-AF65-F5344CB8AC3E}">
        <p14:creationId xmlns:p14="http://schemas.microsoft.com/office/powerpoint/2010/main" val="85963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6245C-AC72-E59F-F614-09D10C87C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E497AB-609B-8774-5768-506DA700F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38D43-CE15-E179-687A-90B7CEA741C3}"/>
              </a:ext>
            </a:extLst>
          </p:cNvPr>
          <p:cNvSpPr>
            <a:spLocks noGrp="1"/>
          </p:cNvSpPr>
          <p:nvPr>
            <p:ph type="body" idx="1"/>
          </p:nvPr>
        </p:nvSpPr>
        <p:spPr/>
        <p:txBody>
          <a:bodyPr/>
          <a:lstStyle/>
          <a:p>
            <a:r>
              <a:rPr lang="en-US">
                <a:ea typeface="Calibri"/>
                <a:cs typeface="Calibri"/>
              </a:rPr>
              <a:t>Aubrey</a:t>
            </a:r>
          </a:p>
        </p:txBody>
      </p:sp>
      <p:sp>
        <p:nvSpPr>
          <p:cNvPr id="4" name="Slide Number Placeholder 3">
            <a:extLst>
              <a:ext uri="{FF2B5EF4-FFF2-40B4-BE49-F238E27FC236}">
                <a16:creationId xmlns:a16="http://schemas.microsoft.com/office/drawing/2014/main" id="{0DC31C5B-4E2D-6B4C-CF44-4D3BF30A371A}"/>
              </a:ext>
            </a:extLst>
          </p:cNvPr>
          <p:cNvSpPr>
            <a:spLocks noGrp="1"/>
          </p:cNvSpPr>
          <p:nvPr>
            <p:ph type="sldNum" sz="quarter" idx="5"/>
          </p:nvPr>
        </p:nvSpPr>
        <p:spPr/>
        <p:txBody>
          <a:bodyPr/>
          <a:lstStyle/>
          <a:p>
            <a:fld id="{3FD3569C-F132-4C77-B0B7-C7A4F71B9A0D}" type="slidenum">
              <a:t>16</a:t>
            </a:fld>
            <a:endParaRPr lang="en-US"/>
          </a:p>
        </p:txBody>
      </p:sp>
    </p:spTree>
    <p:extLst>
      <p:ext uri="{BB962C8B-B14F-4D97-AF65-F5344CB8AC3E}">
        <p14:creationId xmlns:p14="http://schemas.microsoft.com/office/powerpoint/2010/main" val="3749096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5/8/2025</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096574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E5243-F52A-4D37-9694-EB26C6C31910}" type="datetimeFigureOut">
              <a:rPr lang="en-US" dirty="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28470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B6E1-634A-48DC-9E8B-D894023267EF}" type="datetimeFigureOut">
              <a:rPr lang="en-US" dirty="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50285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dirty="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94299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4034829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2952B5-7A2F-4CC8-B7CE-9234E21C2837}" type="datetimeFigureOut">
              <a:rPr lang="en-US" dirty="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91003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1DA07A-9201-4B4B-BAF2-015AFA30F520}" type="datetimeFigureOut">
              <a:rPr lang="en-US" dirty="0"/>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13093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64913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72956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23761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5/8/2025</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44335245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5/8/2025</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4483874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7F0CD63-5C08-F494-1A98-4F035901DADC}"/>
              </a:ext>
            </a:extLst>
          </p:cNvPr>
          <p:cNvPicPr>
            <a:picLocks noChangeAspect="1"/>
          </p:cNvPicPr>
          <p:nvPr/>
        </p:nvPicPr>
        <p:blipFill>
          <a:blip r:embed="rId2">
            <a:alphaModFix amt="45000"/>
          </a:blip>
          <a:srcRect/>
          <a:stretch/>
        </p:blipFill>
        <p:spPr>
          <a:xfrm>
            <a:off x="20" y="10"/>
            <a:ext cx="12191980" cy="6857990"/>
          </a:xfrm>
          <a:prstGeom prst="rect">
            <a:avLst/>
          </a:prstGeom>
        </p:spPr>
      </p:pic>
      <p:sp>
        <p:nvSpPr>
          <p:cNvPr id="2" name="Title 1"/>
          <p:cNvSpPr>
            <a:spLocks noGrp="1"/>
          </p:cNvSpPr>
          <p:nvPr>
            <p:ph type="ctrTitle"/>
          </p:nvPr>
        </p:nvSpPr>
        <p:spPr>
          <a:xfrm>
            <a:off x="138809" y="854076"/>
            <a:ext cx="10782300" cy="3352800"/>
          </a:xfrm>
        </p:spPr>
        <p:txBody>
          <a:bodyPr>
            <a:normAutofit/>
          </a:bodyPr>
          <a:lstStyle/>
          <a:p>
            <a:r>
              <a:rPr lang="en-US" dirty="0">
                <a:solidFill>
                  <a:schemeClr val="tx1"/>
                </a:solidFill>
              </a:rPr>
              <a:t> Traffic Accidents </a:t>
            </a:r>
          </a:p>
        </p:txBody>
      </p:sp>
      <p:sp>
        <p:nvSpPr>
          <p:cNvPr id="3" name="Subtitle 2"/>
          <p:cNvSpPr>
            <a:spLocks noGrp="1"/>
          </p:cNvSpPr>
          <p:nvPr>
            <p:ph type="subTitle" idx="1"/>
          </p:nvPr>
        </p:nvSpPr>
        <p:spPr>
          <a:xfrm>
            <a:off x="667512" y="4206876"/>
            <a:ext cx="9228201" cy="1645920"/>
          </a:xfrm>
        </p:spPr>
        <p:txBody>
          <a:bodyPr vert="horz" lIns="91440" tIns="45720" rIns="91440" bIns="45720" rtlCol="0" anchor="t">
            <a:normAutofit/>
          </a:bodyPr>
          <a:lstStyle/>
          <a:p>
            <a:r>
              <a:rPr lang="en" dirty="0">
                <a:solidFill>
                  <a:schemeClr val="tx1"/>
                </a:solidFill>
                <a:latin typeface="Times New Roman"/>
                <a:cs typeface="Times New Roman"/>
              </a:rPr>
              <a:t>Tazvitya Aubrey Chihota</a:t>
            </a:r>
            <a:endParaRPr lang="en-US" dirty="0">
              <a:solidFill>
                <a:schemeClr val="tx1"/>
              </a:solidFill>
              <a:latin typeface="Calibri Light"/>
              <a:ea typeface="Calibri Light"/>
              <a:cs typeface="Calibri Light"/>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73A56A"/>
          </a:solidFill>
          <a:ln>
            <a:solidFill>
              <a:srgbClr val="73A5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B1988-4833-0B55-CE60-F03B7C5601BB}"/>
              </a:ext>
            </a:extLst>
          </p:cNvPr>
          <p:cNvSpPr>
            <a:spLocks noGrp="1"/>
          </p:cNvSpPr>
          <p:nvPr>
            <p:ph type="title"/>
          </p:nvPr>
        </p:nvSpPr>
        <p:spPr>
          <a:xfrm>
            <a:off x="8173212" y="499533"/>
            <a:ext cx="3401568" cy="1920240"/>
          </a:xfrm>
        </p:spPr>
        <p:txBody>
          <a:bodyPr anchor="b">
            <a:normAutofit/>
          </a:bodyPr>
          <a:lstStyle/>
          <a:p>
            <a:r>
              <a:rPr lang="en-US" sz="3700" b="0">
                <a:solidFill>
                  <a:schemeClr val="tx1"/>
                </a:solidFill>
                <a:ea typeface="+mj-lt"/>
                <a:cs typeface="+mj-lt"/>
              </a:rPr>
              <a:t>Different types of Accidents Based on Road Defects </a:t>
            </a:r>
            <a:endParaRPr lang="en-US" sz="3700">
              <a:solidFill>
                <a:schemeClr val="tx1"/>
              </a:solidFill>
            </a:endParaRPr>
          </a:p>
        </p:txBody>
      </p:sp>
      <p:sp>
        <p:nvSpPr>
          <p:cNvPr id="8" name="Content Placeholder 7">
            <a:extLst>
              <a:ext uri="{FF2B5EF4-FFF2-40B4-BE49-F238E27FC236}">
                <a16:creationId xmlns:a16="http://schemas.microsoft.com/office/drawing/2014/main" id="{5063D950-B220-D212-F993-E27CA1E7ECBE}"/>
              </a:ext>
            </a:extLst>
          </p:cNvPr>
          <p:cNvSpPr>
            <a:spLocks noGrp="1"/>
          </p:cNvSpPr>
          <p:nvPr>
            <p:ph idx="1"/>
          </p:nvPr>
        </p:nvSpPr>
        <p:spPr>
          <a:xfrm>
            <a:off x="8173212" y="2419773"/>
            <a:ext cx="3401568" cy="3358092"/>
          </a:xfrm>
        </p:spPr>
        <p:txBody>
          <a:bodyPr vert="horz" lIns="91440" tIns="45720" rIns="91440" bIns="45720" rtlCol="0" anchor="t">
            <a:normAutofit/>
          </a:bodyPr>
          <a:lstStyle/>
          <a:p>
            <a:r>
              <a:rPr lang="en-US" sz="1700">
                <a:solidFill>
                  <a:schemeClr val="tx1"/>
                </a:solidFill>
              </a:rPr>
              <a:t>Worn Surface: </a:t>
            </a:r>
            <a:endParaRPr lang="en-US" sz="1700">
              <a:solidFill>
                <a:schemeClr val="tx1"/>
              </a:solidFill>
              <a:ea typeface="Calibri Light"/>
              <a:cs typeface="Calibri Light"/>
            </a:endParaRPr>
          </a:p>
          <a:p>
            <a:pPr marL="347345" lvl="1">
              <a:buFont typeface="Courier New" panose="020B0604020202020204" pitchFamily="34" charset="0"/>
              <a:buChar char="o"/>
            </a:pPr>
            <a:r>
              <a:rPr lang="en-US" sz="1700">
                <a:solidFill>
                  <a:schemeClr val="tx1"/>
                </a:solidFill>
              </a:rPr>
              <a:t>Dominant contributor to Accidents</a:t>
            </a:r>
            <a:endParaRPr lang="en-US" sz="1700">
              <a:solidFill>
                <a:schemeClr val="tx1"/>
              </a:solidFill>
              <a:ea typeface="Calibri Light"/>
              <a:cs typeface="Calibri Light"/>
            </a:endParaRPr>
          </a:p>
          <a:p>
            <a:r>
              <a:rPr lang="en-US" sz="1700">
                <a:solidFill>
                  <a:schemeClr val="tx1"/>
                </a:solidFill>
              </a:rPr>
              <a:t>Rut and Holes was the second largest accident factor</a:t>
            </a:r>
            <a:endParaRPr lang="en-US" sz="1700">
              <a:solidFill>
                <a:schemeClr val="tx1"/>
              </a:solidFill>
              <a:ea typeface="Calibri Light"/>
              <a:cs typeface="Calibri Light"/>
            </a:endParaRPr>
          </a:p>
          <a:p>
            <a:r>
              <a:rPr lang="en-US" sz="1700">
                <a:solidFill>
                  <a:schemeClr val="tx1"/>
                </a:solidFill>
              </a:rPr>
              <a:t>Shoulder Defects: </a:t>
            </a:r>
            <a:endParaRPr lang="en-US" sz="1700">
              <a:solidFill>
                <a:schemeClr val="tx1"/>
              </a:solidFill>
              <a:ea typeface="Calibri Light"/>
              <a:cs typeface="Calibri Light"/>
            </a:endParaRPr>
          </a:p>
          <a:p>
            <a:pPr marL="347345" lvl="1">
              <a:buFont typeface="Courier New" panose="020B0604020202020204" pitchFamily="34" charset="0"/>
              <a:buChar char="o"/>
            </a:pPr>
            <a:r>
              <a:rPr lang="en-US" sz="1700">
                <a:solidFill>
                  <a:schemeClr val="tx1"/>
                </a:solidFill>
              </a:rPr>
              <a:t>Rise during the spring and fall possibly due to weather transitions</a:t>
            </a:r>
            <a:endParaRPr lang="en-US" sz="1700">
              <a:solidFill>
                <a:schemeClr val="tx1"/>
              </a:solidFill>
              <a:ea typeface="Calibri Light"/>
              <a:cs typeface="Calibri Light"/>
            </a:endParaRPr>
          </a:p>
          <a:p>
            <a:r>
              <a:rPr lang="en-US" sz="1700">
                <a:solidFill>
                  <a:schemeClr val="tx1"/>
                </a:solidFill>
              </a:rPr>
              <a:t>Debris on Roadway: </a:t>
            </a:r>
            <a:endParaRPr lang="en-US" sz="1700">
              <a:solidFill>
                <a:schemeClr val="tx1"/>
              </a:solidFill>
              <a:ea typeface="Calibri Light"/>
              <a:cs typeface="Calibri Light"/>
            </a:endParaRPr>
          </a:p>
          <a:p>
            <a:pPr marL="347345" lvl="1">
              <a:buFont typeface="Courier New" panose="020B0604020202020204" pitchFamily="34" charset="0"/>
              <a:buChar char="o"/>
            </a:pPr>
            <a:r>
              <a:rPr lang="en-US" sz="1700">
                <a:solidFill>
                  <a:schemeClr val="tx1"/>
                </a:solidFill>
              </a:rPr>
              <a:t>Not a major cause of accidents</a:t>
            </a:r>
            <a:endParaRPr lang="en-US" sz="1700">
              <a:solidFill>
                <a:schemeClr val="tx1"/>
              </a:solidFill>
              <a:ea typeface="Calibri Light"/>
              <a:cs typeface="Calibri Light"/>
            </a:endParaRPr>
          </a:p>
          <a:p>
            <a:endParaRPr lang="en-US" sz="1700">
              <a:solidFill>
                <a:srgbClr val="FFFFFF"/>
              </a:solidFill>
            </a:endParaRPr>
          </a:p>
          <a:p>
            <a:pPr marL="228600"/>
            <a:endParaRPr lang="en-US" sz="1700">
              <a:solidFill>
                <a:srgbClr val="FFFFFF"/>
              </a:solidFill>
            </a:endParaRPr>
          </a:p>
        </p:txBody>
      </p:sp>
      <p:pic>
        <p:nvPicPr>
          <p:cNvPr id="3" name="Picture 2" descr="A graph of different colored lines&#10;&#10;AI-generated content may be incorrect.">
            <a:extLst>
              <a:ext uri="{FF2B5EF4-FFF2-40B4-BE49-F238E27FC236}">
                <a16:creationId xmlns:a16="http://schemas.microsoft.com/office/drawing/2014/main" id="{A8D578E9-98A0-1DCD-66ED-41E55ED16CD0}"/>
              </a:ext>
            </a:extLst>
          </p:cNvPr>
          <p:cNvPicPr>
            <a:picLocks noChangeAspect="1"/>
          </p:cNvPicPr>
          <p:nvPr/>
        </p:nvPicPr>
        <p:blipFill>
          <a:blip r:embed="rId3"/>
          <a:stretch>
            <a:fillRect/>
          </a:stretch>
        </p:blipFill>
        <p:spPr>
          <a:xfrm>
            <a:off x="1394878" y="495671"/>
            <a:ext cx="4882030" cy="5866660"/>
          </a:xfrm>
          <a:prstGeom prst="rect">
            <a:avLst/>
          </a:prstGeom>
        </p:spPr>
      </p:pic>
    </p:spTree>
    <p:extLst>
      <p:ext uri="{BB962C8B-B14F-4D97-AF65-F5344CB8AC3E}">
        <p14:creationId xmlns:p14="http://schemas.microsoft.com/office/powerpoint/2010/main" val="1311302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96E015-43D0-5692-5BA0-6DA0D138F6D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ashboard of a car">
            <a:extLst>
              <a:ext uri="{FF2B5EF4-FFF2-40B4-BE49-F238E27FC236}">
                <a16:creationId xmlns:a16="http://schemas.microsoft.com/office/drawing/2014/main" id="{06BFC8D4-D88C-1E7C-72C0-33EC6B50FA5F}"/>
              </a:ext>
            </a:extLst>
          </p:cNvPr>
          <p:cNvPicPr>
            <a:picLocks noChangeAspect="1"/>
          </p:cNvPicPr>
          <p:nvPr/>
        </p:nvPicPr>
        <p:blipFill>
          <a:blip r:embed="rId2">
            <a:alphaModFix amt="4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7401050-03F0-7B90-3D9A-5164C4E1DC54}"/>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8800" kern="1200" spc="-120" baseline="0">
                <a:solidFill>
                  <a:schemeClr val="tx1"/>
                </a:solidFill>
                <a:latin typeface="+mj-lt"/>
                <a:ea typeface="+mj-ea"/>
                <a:cs typeface="+mj-cs"/>
              </a:rPr>
              <a:t>When are fatal accidents more prevalent? </a:t>
            </a:r>
          </a:p>
        </p:txBody>
      </p:sp>
    </p:spTree>
    <p:extLst>
      <p:ext uri="{BB962C8B-B14F-4D97-AF65-F5344CB8AC3E}">
        <p14:creationId xmlns:p14="http://schemas.microsoft.com/office/powerpoint/2010/main" val="236730246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87AB319-64C0-4E2D-B1CD-0A970301B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BEB1B515-F9F4-43DB-9558-A4C5ABBBF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BC697-D9DC-B518-7C45-84256150EF6B}"/>
              </a:ext>
            </a:extLst>
          </p:cNvPr>
          <p:cNvSpPr>
            <a:spLocks noGrp="1"/>
          </p:cNvSpPr>
          <p:nvPr>
            <p:ph type="title"/>
          </p:nvPr>
        </p:nvSpPr>
        <p:spPr>
          <a:xfrm>
            <a:off x="8141576" y="1465884"/>
            <a:ext cx="3467051" cy="3352800"/>
          </a:xfrm>
        </p:spPr>
        <p:txBody>
          <a:bodyPr vert="horz" lIns="91440" tIns="45720" rIns="91440" bIns="45720" rtlCol="0" anchor="b">
            <a:normAutofit/>
          </a:bodyPr>
          <a:lstStyle/>
          <a:p>
            <a:pPr>
              <a:lnSpc>
                <a:spcPct val="80000"/>
              </a:lnSpc>
            </a:pPr>
            <a:r>
              <a:rPr lang="en-US" sz="4200">
                <a:solidFill>
                  <a:srgbClr val="FFFFFF"/>
                </a:solidFill>
              </a:rPr>
              <a:t>Distribution of Fatal Traffic Accident by Time of the Day and Weather Condition</a:t>
            </a:r>
          </a:p>
        </p:txBody>
      </p:sp>
      <p:sp>
        <p:nvSpPr>
          <p:cNvPr id="39" name="Rectangle 38">
            <a:extLst>
              <a:ext uri="{FF2B5EF4-FFF2-40B4-BE49-F238E27FC236}">
                <a16:creationId xmlns:a16="http://schemas.microsoft.com/office/drawing/2014/main" id="{82C9528F-903F-4F75-99E3-CC588843E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C9C31FC-9FF6-CFD2-C7C6-BE403B6FC475}"/>
              </a:ext>
            </a:extLst>
          </p:cNvPr>
          <p:cNvPicPr>
            <a:picLocks noChangeAspect="1"/>
          </p:cNvPicPr>
          <p:nvPr/>
        </p:nvPicPr>
        <p:blipFill>
          <a:blip r:embed="rId2"/>
          <a:srcRect r="118" b="-384"/>
          <a:stretch/>
        </p:blipFill>
        <p:spPr>
          <a:xfrm>
            <a:off x="1511857" y="629265"/>
            <a:ext cx="4529230" cy="5585271"/>
          </a:xfrm>
          <a:prstGeom prst="rect">
            <a:avLst/>
          </a:prstGeom>
        </p:spPr>
      </p:pic>
    </p:spTree>
    <p:extLst>
      <p:ext uri="{BB962C8B-B14F-4D97-AF65-F5344CB8AC3E}">
        <p14:creationId xmlns:p14="http://schemas.microsoft.com/office/powerpoint/2010/main" val="2849180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87AB319-64C0-4E2D-B1CD-0A970301B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BEB1B515-F9F4-43DB-9558-A4C5ABBBF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5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E1B2F-9196-574B-A698-660D76C884D1}"/>
              </a:ext>
            </a:extLst>
          </p:cNvPr>
          <p:cNvSpPr>
            <a:spLocks noGrp="1"/>
          </p:cNvSpPr>
          <p:nvPr>
            <p:ph type="title"/>
          </p:nvPr>
        </p:nvSpPr>
        <p:spPr>
          <a:xfrm>
            <a:off x="8222955" y="770467"/>
            <a:ext cx="3467051" cy="3352800"/>
          </a:xfrm>
        </p:spPr>
        <p:txBody>
          <a:bodyPr vert="horz" lIns="91440" tIns="45720" rIns="91440" bIns="45720" rtlCol="0" anchor="b">
            <a:normAutofit/>
          </a:bodyPr>
          <a:lstStyle/>
          <a:p>
            <a:pPr>
              <a:lnSpc>
                <a:spcPct val="80000"/>
              </a:lnSpc>
            </a:pPr>
            <a:r>
              <a:rPr lang="en-US" sz="6000">
                <a:solidFill>
                  <a:schemeClr val="bg1"/>
                </a:solidFill>
              </a:rPr>
              <a:t>Fatal Injuries by Trafficway Type</a:t>
            </a:r>
          </a:p>
        </p:txBody>
      </p:sp>
      <p:sp>
        <p:nvSpPr>
          <p:cNvPr id="18" name="Rectangle 17">
            <a:extLst>
              <a:ext uri="{FF2B5EF4-FFF2-40B4-BE49-F238E27FC236}">
                <a16:creationId xmlns:a16="http://schemas.microsoft.com/office/drawing/2014/main" id="{82C9528F-903F-4F75-99E3-CC588843E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e chart with different colored circles&#10;&#10;AI-generated content may be incorrect.">
            <a:extLst>
              <a:ext uri="{FF2B5EF4-FFF2-40B4-BE49-F238E27FC236}">
                <a16:creationId xmlns:a16="http://schemas.microsoft.com/office/drawing/2014/main" id="{7E678F3E-69A2-C98E-58A4-4115B8438E19}"/>
              </a:ext>
            </a:extLst>
          </p:cNvPr>
          <p:cNvPicPr>
            <a:picLocks noGrp="1" noChangeAspect="1"/>
          </p:cNvPicPr>
          <p:nvPr>
            <p:ph idx="1"/>
          </p:nvPr>
        </p:nvPicPr>
        <p:blipFill>
          <a:blip r:embed="rId2"/>
          <a:stretch>
            <a:fillRect/>
          </a:stretch>
        </p:blipFill>
        <p:spPr>
          <a:xfrm>
            <a:off x="1655585" y="347117"/>
            <a:ext cx="4830507" cy="5837641"/>
          </a:xfrm>
        </p:spPr>
      </p:pic>
    </p:spTree>
    <p:extLst>
      <p:ext uri="{BB962C8B-B14F-4D97-AF65-F5344CB8AC3E}">
        <p14:creationId xmlns:p14="http://schemas.microsoft.com/office/powerpoint/2010/main" val="397032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738354-CC9E-D01E-0C26-FDF37CE672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433C8-03F6-2310-9599-ECC7542E7A08}"/>
              </a:ext>
            </a:extLst>
          </p:cNvPr>
          <p:cNvSpPr>
            <a:spLocks noGrp="1"/>
          </p:cNvSpPr>
          <p:nvPr>
            <p:ph type="title"/>
          </p:nvPr>
        </p:nvSpPr>
        <p:spPr>
          <a:xfrm>
            <a:off x="675963" y="81058"/>
            <a:ext cx="5104657" cy="1658198"/>
          </a:xfrm>
        </p:spPr>
        <p:txBody>
          <a:bodyPr>
            <a:normAutofit/>
          </a:bodyPr>
          <a:lstStyle/>
          <a:p>
            <a:r>
              <a:rPr lang="en-US" sz="4400">
                <a:solidFill>
                  <a:schemeClr val="tx1"/>
                </a:solidFill>
              </a:rPr>
              <a:t>Overall Insights</a:t>
            </a:r>
            <a:r>
              <a:rPr lang="en-US">
                <a:solidFill>
                  <a:srgbClr val="666828"/>
                </a:solidFill>
              </a:rPr>
              <a:t> </a:t>
            </a:r>
          </a:p>
        </p:txBody>
      </p:sp>
      <p:sp>
        <p:nvSpPr>
          <p:cNvPr id="3" name="Content Placeholder 2">
            <a:extLst>
              <a:ext uri="{FF2B5EF4-FFF2-40B4-BE49-F238E27FC236}">
                <a16:creationId xmlns:a16="http://schemas.microsoft.com/office/drawing/2014/main" id="{8CB452E9-BF3F-DF5A-A522-9CF61EA30EF9}"/>
              </a:ext>
            </a:extLst>
          </p:cNvPr>
          <p:cNvSpPr>
            <a:spLocks noGrp="1"/>
          </p:cNvSpPr>
          <p:nvPr>
            <p:ph idx="1"/>
          </p:nvPr>
        </p:nvSpPr>
        <p:spPr>
          <a:xfrm>
            <a:off x="676656" y="1318385"/>
            <a:ext cx="5104657" cy="5227725"/>
          </a:xfrm>
        </p:spPr>
        <p:txBody>
          <a:bodyPr vert="horz" lIns="91440" tIns="45720" rIns="91440" bIns="45720" rtlCol="0" anchor="t">
            <a:noAutofit/>
          </a:bodyPr>
          <a:lstStyle/>
          <a:p>
            <a:pPr marL="0" indent="0">
              <a:buNone/>
            </a:pPr>
            <a:r>
              <a:rPr lang="en-US" sz="1200" b="1" u="sng"/>
              <a:t>Weather &amp; Crash Type:</a:t>
            </a:r>
            <a:endParaRPr lang="en-US" sz="1200" u="sng">
              <a:ea typeface="Calibri Light"/>
              <a:cs typeface="Calibri Light"/>
            </a:endParaRPr>
          </a:p>
          <a:p>
            <a:pPr>
              <a:buFont typeface="Calibri" panose="020B0604020202020204" pitchFamily="34" charset="0"/>
              <a:buChar char="-"/>
            </a:pPr>
            <a:r>
              <a:rPr lang="en-US" sz="1200" b="1">
                <a:ea typeface="+mn-lt"/>
                <a:cs typeface="+mn-lt"/>
              </a:rPr>
              <a:t>Clear weather</a:t>
            </a:r>
            <a:r>
              <a:rPr lang="en-US" sz="1200">
                <a:ea typeface="+mn-lt"/>
                <a:cs typeface="+mn-lt"/>
              </a:rPr>
              <a:t> is the most common condition for crashes, accounting for ~80% of both injury (~155K) and non-injury (~190K) crashes.</a:t>
            </a:r>
          </a:p>
          <a:p>
            <a:pPr marL="228600">
              <a:buFont typeface="Calibri" panose="020B0604020202020204" pitchFamily="34" charset="0"/>
              <a:buChar char="-"/>
            </a:pPr>
            <a:r>
              <a:rPr lang="en-US" sz="1200" b="1">
                <a:ea typeface="+mn-lt"/>
                <a:cs typeface="+mn-lt"/>
              </a:rPr>
              <a:t>Rain</a:t>
            </a:r>
            <a:r>
              <a:rPr lang="en-US" sz="1200">
                <a:ea typeface="+mn-lt"/>
                <a:cs typeface="+mn-lt"/>
              </a:rPr>
              <a:t> is the second-highest contributor: ~28K injury crashes (14%) and ~43K non-injury (18%)</a:t>
            </a:r>
            <a:endParaRPr lang="en-US" sz="1200">
              <a:ea typeface="Calibri Light"/>
              <a:cs typeface="Calibri Light"/>
            </a:endParaRPr>
          </a:p>
          <a:p>
            <a:pPr>
              <a:buNone/>
            </a:pPr>
            <a:r>
              <a:rPr lang="en-US" sz="1200" b="1" u="sng"/>
              <a:t>Lighting Conditions:</a:t>
            </a:r>
            <a:endParaRPr lang="en-US" sz="1200" u="sng">
              <a:ea typeface="Calibri Light"/>
              <a:cs typeface="Calibri Light"/>
            </a:endParaRPr>
          </a:p>
          <a:p>
            <a:pPr>
              <a:buFont typeface="Calibri"/>
              <a:buChar char="-"/>
            </a:pPr>
            <a:r>
              <a:rPr lang="en-US" sz="1200" b="1">
                <a:ea typeface="+mn-lt"/>
                <a:cs typeface="+mn-lt"/>
              </a:rPr>
              <a:t>Daylight</a:t>
            </a:r>
            <a:r>
              <a:rPr lang="en-US" sz="1200">
                <a:ea typeface="+mn-lt"/>
                <a:cs typeface="+mn-lt"/>
              </a:rPr>
              <a:t> is associated with the most crashes (~125K injury; ~175K non-injury), likely due to higher traffic volumes during the day.</a:t>
            </a:r>
          </a:p>
          <a:p>
            <a:pPr>
              <a:buFont typeface="Calibri" panose="020B0604020202020204" pitchFamily="34" charset="0"/>
              <a:buChar char="-"/>
            </a:pPr>
            <a:r>
              <a:rPr lang="en-US" sz="1200" b="1">
                <a:ea typeface="+mn-lt"/>
                <a:cs typeface="+mn-lt"/>
              </a:rPr>
              <a:t>Street-lit darkness</a:t>
            </a:r>
            <a:r>
              <a:rPr lang="en-US" sz="1200">
                <a:ea typeface="+mn-lt"/>
                <a:cs typeface="+mn-lt"/>
              </a:rPr>
              <a:t> still contributes significantly (~60K injury, ~55K non-injury)</a:t>
            </a:r>
          </a:p>
          <a:p>
            <a:pPr>
              <a:buNone/>
            </a:pPr>
            <a:r>
              <a:rPr lang="en-US" sz="1200" b="1" u="sng"/>
              <a:t>Road Defects:</a:t>
            </a:r>
            <a:endParaRPr lang="en-US" sz="1200" u="sng">
              <a:ea typeface="Calibri Light"/>
              <a:cs typeface="Calibri Light"/>
            </a:endParaRPr>
          </a:p>
          <a:p>
            <a:pPr>
              <a:buFont typeface="Calibri"/>
              <a:buChar char="-"/>
            </a:pPr>
            <a:r>
              <a:rPr lang="en-US" sz="1200" b="1">
                <a:ea typeface="+mn-lt"/>
                <a:cs typeface="+mn-lt"/>
              </a:rPr>
              <a:t>Worn surfaces</a:t>
            </a:r>
            <a:r>
              <a:rPr lang="en-US" sz="1200">
                <a:ea typeface="+mn-lt"/>
                <a:cs typeface="+mn-lt"/>
              </a:rPr>
              <a:t> are the biggest contributor to crashes.</a:t>
            </a:r>
            <a:endParaRPr lang="en-US" sz="1200">
              <a:ea typeface="Calibri Light"/>
              <a:cs typeface="Calibri Light"/>
            </a:endParaRPr>
          </a:p>
          <a:p>
            <a:pPr>
              <a:buFont typeface="Calibri" panose="020B0604020202020204" pitchFamily="34" charset="0"/>
              <a:buChar char="-"/>
            </a:pPr>
            <a:r>
              <a:rPr lang="en-US" sz="1200" b="1">
                <a:ea typeface="+mn-lt"/>
                <a:cs typeface="+mn-lt"/>
              </a:rPr>
              <a:t>Ruts and holes</a:t>
            </a:r>
            <a:r>
              <a:rPr lang="en-US" sz="1200">
                <a:ea typeface="+mn-lt"/>
                <a:cs typeface="+mn-lt"/>
              </a:rPr>
              <a:t> are the second greatest contributors to accidents.</a:t>
            </a:r>
            <a:endParaRPr lang="en-US" sz="1200">
              <a:ea typeface="Calibri Light"/>
              <a:cs typeface="Calibri Light"/>
            </a:endParaRPr>
          </a:p>
          <a:p>
            <a:pPr>
              <a:buNone/>
            </a:pPr>
            <a:r>
              <a:rPr lang="en-US" sz="1200" b="1" u="sng"/>
              <a:t>Fatal Crashes by Time of Day:</a:t>
            </a:r>
            <a:endParaRPr lang="en-US" sz="1200" u="sng">
              <a:ea typeface="Calibri Light"/>
              <a:cs typeface="Calibri Light"/>
            </a:endParaRPr>
          </a:p>
          <a:p>
            <a:pPr>
              <a:buFont typeface="Arial"/>
              <a:buChar char="•"/>
            </a:pPr>
            <a:r>
              <a:rPr lang="en-US" sz="1200" b="1">
                <a:ea typeface="+mn-lt"/>
                <a:cs typeface="+mn-lt"/>
              </a:rPr>
              <a:t>55.7%</a:t>
            </a:r>
            <a:r>
              <a:rPr lang="en-US" sz="1200">
                <a:ea typeface="+mn-lt"/>
                <a:cs typeface="+mn-lt"/>
              </a:rPr>
              <a:t> of fatal crashes happen during the </a:t>
            </a:r>
            <a:r>
              <a:rPr lang="en-US" sz="1200" b="1">
                <a:ea typeface="+mn-lt"/>
                <a:cs typeface="+mn-lt"/>
              </a:rPr>
              <a:t>day</a:t>
            </a:r>
            <a:r>
              <a:rPr lang="en-US" sz="1200">
                <a:ea typeface="+mn-lt"/>
                <a:cs typeface="+mn-lt"/>
              </a:rPr>
              <a:t>, challenging the myth that most fatal crashes occur at night.</a:t>
            </a:r>
            <a:endParaRPr lang="en-US" sz="1200">
              <a:ea typeface="Calibri Light"/>
              <a:cs typeface="Calibri Light"/>
            </a:endParaRPr>
          </a:p>
          <a:p>
            <a:pPr>
              <a:buFont typeface="Arial"/>
              <a:buChar char="•"/>
            </a:pPr>
            <a:r>
              <a:rPr lang="en-US" sz="1200" b="1">
                <a:ea typeface="+mn-lt"/>
                <a:cs typeface="+mn-lt"/>
              </a:rPr>
              <a:t>Night crashes (44.3%)</a:t>
            </a:r>
            <a:r>
              <a:rPr lang="en-US" sz="1200">
                <a:ea typeface="+mn-lt"/>
                <a:cs typeface="+mn-lt"/>
              </a:rPr>
              <a:t>, maybe due to poor visibility.</a:t>
            </a:r>
            <a:endParaRPr lang="en-US" sz="1200">
              <a:ea typeface="Calibri Light"/>
              <a:cs typeface="Calibri Light"/>
            </a:endParaRPr>
          </a:p>
          <a:p>
            <a:pPr>
              <a:buNone/>
            </a:pPr>
            <a:r>
              <a:rPr lang="en-US" sz="1200" b="1" u="sng"/>
              <a:t>Trafficway Type and Fatal Injuries:</a:t>
            </a:r>
            <a:endParaRPr lang="en-US" sz="1200" u="sng">
              <a:ea typeface="Calibri Light"/>
              <a:cs typeface="Calibri Light"/>
            </a:endParaRPr>
          </a:p>
          <a:p>
            <a:pPr>
              <a:buFont typeface="Calibri" panose="020B0604020202020204" pitchFamily="34" charset="0"/>
              <a:buChar char="-"/>
            </a:pPr>
            <a:r>
              <a:rPr lang="en-US" sz="1200" b="1">
                <a:ea typeface="+mn-lt"/>
                <a:cs typeface="+mn-lt"/>
              </a:rPr>
              <a:t>Four-way intersections (37.9%)</a:t>
            </a:r>
            <a:r>
              <a:rPr lang="en-US" sz="1200">
                <a:ea typeface="+mn-lt"/>
                <a:cs typeface="+mn-lt"/>
              </a:rPr>
              <a:t> and </a:t>
            </a:r>
            <a:r>
              <a:rPr lang="en-US" sz="1200" b="1">
                <a:ea typeface="+mn-lt"/>
                <a:cs typeface="+mn-lt"/>
              </a:rPr>
              <a:t>divided roads w/ no median barrier (29.3%)</a:t>
            </a:r>
            <a:r>
              <a:rPr lang="en-US" sz="1200">
                <a:ea typeface="+mn-lt"/>
                <a:cs typeface="+mn-lt"/>
              </a:rPr>
              <a:t> are the most fatal trafficway types.</a:t>
            </a:r>
            <a:endParaRPr lang="en-US" sz="1200">
              <a:ea typeface="Calibri Light"/>
              <a:cs typeface="Calibri Light"/>
            </a:endParaRPr>
          </a:p>
          <a:p>
            <a:pPr marL="0" indent="0">
              <a:buNone/>
            </a:pPr>
            <a:endParaRPr lang="en-US" sz="600" b="1"/>
          </a:p>
        </p:txBody>
      </p:sp>
      <p:pic>
        <p:nvPicPr>
          <p:cNvPr id="5" name="Picture 4" descr="The landscape of a storm over a farm">
            <a:extLst>
              <a:ext uri="{FF2B5EF4-FFF2-40B4-BE49-F238E27FC236}">
                <a16:creationId xmlns:a16="http://schemas.microsoft.com/office/drawing/2014/main" id="{BF303160-CC2C-C1A2-89E1-11609D746C9E}"/>
              </a:ext>
            </a:extLst>
          </p:cNvPr>
          <p:cNvPicPr>
            <a:picLocks noChangeAspect="1"/>
          </p:cNvPicPr>
          <p:nvPr/>
        </p:nvPicPr>
        <p:blipFill>
          <a:blip r:embed="rId3"/>
          <a:srcRect l="10843" r="27601" b="-1"/>
          <a:stretch/>
        </p:blipFill>
        <p:spPr>
          <a:xfrm>
            <a:off x="8230894" y="3204516"/>
            <a:ext cx="3558932" cy="3252191"/>
          </a:xfrm>
          <a:prstGeom prst="rect">
            <a:avLst/>
          </a:prstGeom>
        </p:spPr>
      </p:pic>
      <p:pic>
        <p:nvPicPr>
          <p:cNvPr id="6" name="Picture 5" descr="A road with street lights at night&#10;&#10;AI-generated content may be incorrect.">
            <a:extLst>
              <a:ext uri="{FF2B5EF4-FFF2-40B4-BE49-F238E27FC236}">
                <a16:creationId xmlns:a16="http://schemas.microsoft.com/office/drawing/2014/main" id="{6B2481FF-C7E9-10B6-006A-4C2114F68370}"/>
              </a:ext>
            </a:extLst>
          </p:cNvPr>
          <p:cNvPicPr>
            <a:picLocks noChangeAspect="1"/>
          </p:cNvPicPr>
          <p:nvPr/>
        </p:nvPicPr>
        <p:blipFill>
          <a:blip r:embed="rId4"/>
          <a:srcRect l="10370" r="23793" b="2"/>
          <a:stretch/>
        </p:blipFill>
        <p:spPr>
          <a:xfrm>
            <a:off x="6094390" y="401294"/>
            <a:ext cx="3782487" cy="3590676"/>
          </a:xfrm>
          <a:custGeom>
            <a:avLst/>
            <a:gdLst/>
            <a:ahLst/>
            <a:cxnLst/>
            <a:rect l="l" t="t" r="r" b="b"/>
            <a:pathLst>
              <a:path w="3950144" h="3749831">
                <a:moveTo>
                  <a:pt x="0" y="0"/>
                </a:moveTo>
                <a:lnTo>
                  <a:pt x="3950144" y="0"/>
                </a:lnTo>
                <a:lnTo>
                  <a:pt x="3950144" y="2780881"/>
                </a:lnTo>
                <a:lnTo>
                  <a:pt x="2071742" y="2780881"/>
                </a:lnTo>
                <a:lnTo>
                  <a:pt x="2071742" y="3749831"/>
                </a:lnTo>
                <a:lnTo>
                  <a:pt x="0" y="3749831"/>
                </a:lnTo>
                <a:close/>
              </a:path>
            </a:pathLst>
          </a:custGeom>
        </p:spPr>
      </p:pic>
      <p:pic>
        <p:nvPicPr>
          <p:cNvPr id="7" name="Picture 6" descr="Protected Right Turn 4-Way Intersection : r/CitiesSkylines">
            <a:extLst>
              <a:ext uri="{FF2B5EF4-FFF2-40B4-BE49-F238E27FC236}">
                <a16:creationId xmlns:a16="http://schemas.microsoft.com/office/drawing/2014/main" id="{F7D5CD10-C36C-6402-2B3D-770E0E3684C3}"/>
              </a:ext>
            </a:extLst>
          </p:cNvPr>
          <p:cNvPicPr>
            <a:picLocks noChangeAspect="1"/>
          </p:cNvPicPr>
          <p:nvPr/>
        </p:nvPicPr>
        <p:blipFill>
          <a:blip r:embed="rId5"/>
          <a:srcRect l="25492" r="36919" b="1"/>
          <a:stretch/>
        </p:blipFill>
        <p:spPr>
          <a:xfrm>
            <a:off x="10010368" y="401294"/>
            <a:ext cx="1779465" cy="2662852"/>
          </a:xfrm>
          <a:prstGeom prst="rect">
            <a:avLst/>
          </a:prstGeom>
        </p:spPr>
      </p:pic>
      <p:pic>
        <p:nvPicPr>
          <p:cNvPr id="4" name="Picture 3" descr="Potential Defects of Roads, their Causes and Remedies">
            <a:extLst>
              <a:ext uri="{FF2B5EF4-FFF2-40B4-BE49-F238E27FC236}">
                <a16:creationId xmlns:a16="http://schemas.microsoft.com/office/drawing/2014/main" id="{7DD8F842-9F09-BBBA-8295-6BDD5433C52E}"/>
              </a:ext>
            </a:extLst>
          </p:cNvPr>
          <p:cNvPicPr>
            <a:picLocks noChangeAspect="1"/>
          </p:cNvPicPr>
          <p:nvPr/>
        </p:nvPicPr>
        <p:blipFill>
          <a:blip r:embed="rId6"/>
          <a:srcRect l="35983" r="21768" b="-2"/>
          <a:stretch/>
        </p:blipFill>
        <p:spPr>
          <a:xfrm>
            <a:off x="6094392" y="4132341"/>
            <a:ext cx="1983811" cy="2324366"/>
          </a:xfrm>
          <a:prstGeom prst="rect">
            <a:avLst/>
          </a:prstGeom>
        </p:spPr>
      </p:pic>
    </p:spTree>
    <p:extLst>
      <p:ext uri="{BB962C8B-B14F-4D97-AF65-F5344CB8AC3E}">
        <p14:creationId xmlns:p14="http://schemas.microsoft.com/office/powerpoint/2010/main" val="3541554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8B14-987B-D453-3A7E-D4EC10291559}"/>
              </a:ext>
            </a:extLst>
          </p:cNvPr>
          <p:cNvSpPr>
            <a:spLocks noGrp="1"/>
          </p:cNvSpPr>
          <p:nvPr>
            <p:ph type="title"/>
          </p:nvPr>
        </p:nvSpPr>
        <p:spPr>
          <a:xfrm>
            <a:off x="413567" y="211174"/>
            <a:ext cx="7204271" cy="1094733"/>
          </a:xfrm>
        </p:spPr>
        <p:txBody>
          <a:bodyPr>
            <a:normAutofit/>
          </a:bodyPr>
          <a:lstStyle/>
          <a:p>
            <a:r>
              <a:rPr lang="en-US">
                <a:solidFill>
                  <a:schemeClr val="accent5"/>
                </a:solidFill>
              </a:rPr>
              <a:t>Recommendations</a:t>
            </a:r>
          </a:p>
        </p:txBody>
      </p:sp>
      <p:sp>
        <p:nvSpPr>
          <p:cNvPr id="3" name="Content Placeholder 2">
            <a:extLst>
              <a:ext uri="{FF2B5EF4-FFF2-40B4-BE49-F238E27FC236}">
                <a16:creationId xmlns:a16="http://schemas.microsoft.com/office/drawing/2014/main" id="{20321243-B0DB-13D9-A864-274F7C7BF9FB}"/>
              </a:ext>
            </a:extLst>
          </p:cNvPr>
          <p:cNvSpPr>
            <a:spLocks noGrp="1"/>
          </p:cNvSpPr>
          <p:nvPr>
            <p:ph idx="1"/>
          </p:nvPr>
        </p:nvSpPr>
        <p:spPr>
          <a:xfrm>
            <a:off x="7659786" y="1310312"/>
            <a:ext cx="4527077" cy="6033900"/>
          </a:xfrm>
        </p:spPr>
        <p:txBody>
          <a:bodyPr vert="horz" lIns="91440" tIns="45720" rIns="91440" bIns="45720" rtlCol="0" anchor="t">
            <a:normAutofit/>
          </a:bodyPr>
          <a:lstStyle/>
          <a:p>
            <a:pPr>
              <a:lnSpc>
                <a:spcPct val="110000"/>
              </a:lnSpc>
            </a:pPr>
            <a:r>
              <a:rPr lang="en-US" sz="1200" b="1" u="sng">
                <a:latin typeface="Neue Haas Grotesk Text Pro"/>
              </a:rPr>
              <a:t>R</a:t>
            </a:r>
            <a:r>
              <a:rPr lang="en-US" sz="1200" b="1" i="1" u="sng">
                <a:latin typeface="Neue Haas Grotesk Text Pro"/>
              </a:rPr>
              <a:t>oad Agencies: </a:t>
            </a:r>
          </a:p>
          <a:p>
            <a:pPr marL="347345" lvl="1">
              <a:lnSpc>
                <a:spcPct val="110000"/>
              </a:lnSpc>
              <a:buFont typeface="Courier New" pitchFamily="34" charset="0"/>
              <a:buChar char="o"/>
            </a:pPr>
            <a:r>
              <a:rPr lang="en-US" sz="1200">
                <a:latin typeface="Neue Haas Grotesk Text Pro"/>
              </a:rPr>
              <a:t>Prioritize Road Maintenance - </a:t>
            </a:r>
            <a:r>
              <a:rPr lang="en-US" sz="1200" i="1">
                <a:latin typeface="Neue Haas Grotesk Text Pro"/>
              </a:rPr>
              <a:t>before</a:t>
            </a:r>
            <a:r>
              <a:rPr lang="en-US" sz="1200">
                <a:latin typeface="Neue Haas Grotesk Text Pro"/>
              </a:rPr>
              <a:t> High-Traffic Seasons</a:t>
            </a:r>
          </a:p>
          <a:p>
            <a:pPr marL="347345" lvl="1">
              <a:lnSpc>
                <a:spcPct val="110000"/>
              </a:lnSpc>
              <a:buFont typeface="Courier New" pitchFamily="34" charset="0"/>
              <a:buChar char="o"/>
            </a:pPr>
            <a:r>
              <a:rPr lang="en-US" sz="1200">
                <a:latin typeface="Neue Haas Grotesk Text Pro"/>
              </a:rPr>
              <a:t>Ensure ample streetlights exist and are working -especially during winter months</a:t>
            </a:r>
          </a:p>
          <a:p>
            <a:pPr>
              <a:lnSpc>
                <a:spcPct val="110000"/>
              </a:lnSpc>
            </a:pPr>
            <a:r>
              <a:rPr lang="en-US" sz="1200" b="1" u="sng">
                <a:latin typeface="Neue Haas Grotesk Text Pro"/>
              </a:rPr>
              <a:t>Police:</a:t>
            </a:r>
            <a:endParaRPr lang="en-US" sz="1200" b="1" u="sng">
              <a:latin typeface="Neue Haas Grotesk Text Pro"/>
              <a:ea typeface="Calibri Light"/>
              <a:cs typeface="Calibri Light"/>
            </a:endParaRPr>
          </a:p>
          <a:p>
            <a:pPr marL="347345" lvl="1">
              <a:lnSpc>
                <a:spcPct val="110000"/>
              </a:lnSpc>
              <a:buFont typeface="Courier New" pitchFamily="34" charset="0"/>
              <a:buChar char="o"/>
            </a:pPr>
            <a:r>
              <a:rPr lang="en-US" sz="1200">
                <a:latin typeface="Neue Haas Grotesk Text Pro"/>
              </a:rPr>
              <a:t>Possibly increase standby during winter months</a:t>
            </a:r>
            <a:endParaRPr lang="en-US" sz="1200">
              <a:latin typeface="Neue Haas Grotesk Text Pro"/>
              <a:ea typeface="Calibri Light"/>
              <a:cs typeface="Calibri Light"/>
            </a:endParaRPr>
          </a:p>
          <a:p>
            <a:pPr>
              <a:lnSpc>
                <a:spcPct val="110000"/>
              </a:lnSpc>
            </a:pPr>
            <a:r>
              <a:rPr lang="en-US" sz="1200" b="1" u="sng">
                <a:latin typeface="Neue Haas Grotesk Text Pro"/>
              </a:rPr>
              <a:t>Policy Makers: </a:t>
            </a:r>
            <a:endParaRPr lang="en-US" sz="1200" b="1" u="sng">
              <a:latin typeface="Neue Haas Grotesk Text Pro"/>
              <a:ea typeface="Calibri Light"/>
              <a:cs typeface="Calibri Light"/>
            </a:endParaRPr>
          </a:p>
          <a:p>
            <a:pPr marL="347345" lvl="1">
              <a:lnSpc>
                <a:spcPct val="110000"/>
              </a:lnSpc>
              <a:buFont typeface="Courier New" pitchFamily="34" charset="0"/>
              <a:buChar char="o"/>
            </a:pPr>
            <a:r>
              <a:rPr lang="en-US" sz="1200">
                <a:latin typeface="Neue Haas Grotesk Text Pro"/>
              </a:rPr>
              <a:t>Consider implementing required driving courses pertaining to tackling various weather conditions</a:t>
            </a:r>
          </a:p>
          <a:p>
            <a:pPr marL="347345" lvl="1">
              <a:lnSpc>
                <a:spcPct val="110000"/>
              </a:lnSpc>
              <a:buFont typeface="Courier New" pitchFamily="34" charset="0"/>
              <a:buChar char="o"/>
            </a:pPr>
            <a:r>
              <a:rPr lang="en-US" sz="1200">
                <a:latin typeface="Neue Haas Grotesk Text Pro"/>
                <a:cs typeface="Times New Roman"/>
              </a:rPr>
              <a:t>Reassess intersection safety — consider improving signage, adjusting signal timing, or converting to roundabouts to reduce conflict points.</a:t>
            </a:r>
          </a:p>
          <a:p>
            <a:pPr marL="347345" lvl="1">
              <a:lnSpc>
                <a:spcPct val="110000"/>
              </a:lnSpc>
              <a:buFont typeface="Courier New" pitchFamily="34" charset="0"/>
              <a:buChar char="o"/>
            </a:pPr>
            <a:r>
              <a:rPr lang="en-US" sz="1200">
                <a:latin typeface="Neue Haas Grotesk Text Pro"/>
                <a:cs typeface="Times New Roman"/>
              </a:rPr>
              <a:t>Prioritize median improvements, such as installing raised barriers or rumble strips to prevent vehicles from entering opposing lanes.</a:t>
            </a:r>
          </a:p>
          <a:p>
            <a:pPr marL="228600" lvl="1" indent="0">
              <a:lnSpc>
                <a:spcPct val="110000"/>
              </a:lnSpc>
              <a:buNone/>
            </a:pPr>
            <a:endParaRPr lang="en-US" sz="1100"/>
          </a:p>
          <a:p>
            <a:pPr marL="347345" lvl="1">
              <a:lnSpc>
                <a:spcPct val="110000"/>
              </a:lnSpc>
              <a:buFont typeface="Courier New" pitchFamily="34" charset="0"/>
              <a:buChar char="o"/>
            </a:pPr>
            <a:endParaRPr lang="en-US" sz="1100">
              <a:ea typeface="Calibri Light" panose="020F0302020204030204"/>
              <a:cs typeface="Calibri Light" panose="020F0302020204030204"/>
            </a:endParaRPr>
          </a:p>
          <a:p>
            <a:pPr marL="347345" lvl="1">
              <a:lnSpc>
                <a:spcPct val="110000"/>
              </a:lnSpc>
              <a:buFont typeface="Courier New" pitchFamily="34" charset="0"/>
              <a:buChar char="o"/>
            </a:pPr>
            <a:endParaRPr lang="en-US" sz="1100">
              <a:ea typeface="Calibri Light" panose="020F0302020204030204"/>
              <a:cs typeface="Calibri Light" panose="020F0302020204030204"/>
            </a:endParaRPr>
          </a:p>
          <a:p>
            <a:pPr marL="742950" lvl="2" indent="-285750">
              <a:lnSpc>
                <a:spcPct val="110000"/>
              </a:lnSpc>
              <a:buFont typeface="Wingdings" panose="020B0604020202020204" pitchFamily="34" charset="0"/>
              <a:buChar char="§"/>
            </a:pPr>
            <a:endParaRPr lang="en-US" sz="1100"/>
          </a:p>
          <a:p>
            <a:pPr marL="285750">
              <a:lnSpc>
                <a:spcPct val="110000"/>
              </a:lnSpc>
            </a:pPr>
            <a:endParaRPr lang="en-US" sz="1100"/>
          </a:p>
          <a:p>
            <a:pPr marL="742950" lvl="2" indent="-285750">
              <a:lnSpc>
                <a:spcPct val="110000"/>
              </a:lnSpc>
              <a:buFont typeface="Wingdings" panose="020B0604020202020204" pitchFamily="34" charset="0"/>
              <a:buChar char="§"/>
            </a:pPr>
            <a:endParaRPr lang="en-US" sz="1100"/>
          </a:p>
          <a:p>
            <a:pPr marL="742950" lvl="2" indent="-285750">
              <a:lnSpc>
                <a:spcPct val="110000"/>
              </a:lnSpc>
              <a:buFont typeface="Wingdings" panose="020B0604020202020204" pitchFamily="34" charset="0"/>
              <a:buChar char="§"/>
            </a:pPr>
            <a:endParaRPr lang="en-US" sz="1100"/>
          </a:p>
          <a:p>
            <a:pPr marL="228600" lvl="1" indent="0">
              <a:lnSpc>
                <a:spcPct val="110000"/>
              </a:lnSpc>
              <a:buNone/>
            </a:pPr>
            <a:endParaRPr lang="en-US" sz="1100"/>
          </a:p>
          <a:p>
            <a:pPr marL="347345" lvl="1">
              <a:lnSpc>
                <a:spcPct val="110000"/>
              </a:lnSpc>
              <a:buFont typeface="Courier New" pitchFamily="34" charset="0"/>
              <a:buChar char="o"/>
            </a:pPr>
            <a:endParaRPr lang="en-US" sz="1100">
              <a:ea typeface="Calibri Light" panose="020F0302020204030204"/>
              <a:cs typeface="Calibri Light" panose="020F0302020204030204"/>
            </a:endParaRPr>
          </a:p>
          <a:p>
            <a:pPr marL="347345" lvl="1">
              <a:lnSpc>
                <a:spcPct val="110000"/>
              </a:lnSpc>
              <a:buFont typeface="Courier New" pitchFamily="34" charset="0"/>
              <a:buChar char="o"/>
            </a:pPr>
            <a:endParaRPr lang="en-US" sz="1100">
              <a:ea typeface="Calibri Light" panose="020F0302020204030204"/>
              <a:cs typeface="Calibri Light" panose="020F0302020204030204"/>
            </a:endParaRPr>
          </a:p>
          <a:p>
            <a:pPr marL="347345" lvl="1">
              <a:lnSpc>
                <a:spcPct val="110000"/>
              </a:lnSpc>
              <a:buFont typeface="Courier New" pitchFamily="34" charset="0"/>
              <a:buChar char="o"/>
            </a:pPr>
            <a:endParaRPr lang="en-US" sz="1100">
              <a:ea typeface="Calibri Light" panose="020F0302020204030204"/>
              <a:cs typeface="Calibri Light" panose="020F0302020204030204"/>
            </a:endParaRPr>
          </a:p>
          <a:p>
            <a:pPr marL="347345" lvl="1">
              <a:lnSpc>
                <a:spcPct val="110000"/>
              </a:lnSpc>
              <a:buFont typeface="Courier New" pitchFamily="34" charset="0"/>
              <a:buChar char="o"/>
            </a:pPr>
            <a:endParaRPr lang="en-US" sz="1100">
              <a:ea typeface="Calibri Light" panose="020F0302020204030204"/>
              <a:cs typeface="Calibri Light" panose="020F0302020204030204"/>
            </a:endParaRPr>
          </a:p>
          <a:p>
            <a:pPr marL="228600" lvl="1" indent="0">
              <a:lnSpc>
                <a:spcPct val="110000"/>
              </a:lnSpc>
              <a:buNone/>
            </a:pPr>
            <a:endParaRPr lang="en-US" sz="1100"/>
          </a:p>
        </p:txBody>
      </p:sp>
      <p:pic>
        <p:nvPicPr>
          <p:cNvPr id="4" name="Picture 3" descr="Highway work is dangerous– nearly 800 fatalities per year | 2019-07-01 |  ISHN">
            <a:extLst>
              <a:ext uri="{FF2B5EF4-FFF2-40B4-BE49-F238E27FC236}">
                <a16:creationId xmlns:a16="http://schemas.microsoft.com/office/drawing/2014/main" id="{1D5445E9-0D11-2F55-F495-2D5D1368D603}"/>
              </a:ext>
            </a:extLst>
          </p:cNvPr>
          <p:cNvPicPr>
            <a:picLocks noChangeAspect="1"/>
          </p:cNvPicPr>
          <p:nvPr/>
        </p:nvPicPr>
        <p:blipFill>
          <a:blip r:embed="rId3"/>
          <a:srcRect l="6756" r="-2" b="-2"/>
          <a:stretch/>
        </p:blipFill>
        <p:spPr>
          <a:xfrm>
            <a:off x="490986" y="1583668"/>
            <a:ext cx="7129183" cy="4663886"/>
          </a:xfrm>
          <a:prstGeom prst="rect">
            <a:avLst/>
          </a:prstGeom>
        </p:spPr>
      </p:pic>
    </p:spTree>
    <p:extLst>
      <p:ext uri="{BB962C8B-B14F-4D97-AF65-F5344CB8AC3E}">
        <p14:creationId xmlns:p14="http://schemas.microsoft.com/office/powerpoint/2010/main" val="429227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82AB3B-5A29-96F2-3E58-373FDD95E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F1867-136F-DCA7-0CE2-2F714FDEC961}"/>
              </a:ext>
            </a:extLst>
          </p:cNvPr>
          <p:cNvSpPr>
            <a:spLocks noGrp="1"/>
          </p:cNvSpPr>
          <p:nvPr>
            <p:ph type="title"/>
          </p:nvPr>
        </p:nvSpPr>
        <p:spPr>
          <a:xfrm>
            <a:off x="657224" y="499533"/>
            <a:ext cx="10772775" cy="1658198"/>
          </a:xfrm>
        </p:spPr>
        <p:txBody>
          <a:bodyPr>
            <a:normAutofit/>
          </a:bodyPr>
          <a:lstStyle/>
          <a:p>
            <a:r>
              <a:rPr lang="en-US"/>
              <a:t>Recommendations</a:t>
            </a:r>
          </a:p>
        </p:txBody>
      </p:sp>
      <p:graphicFrame>
        <p:nvGraphicFramePr>
          <p:cNvPr id="21" name="Content Placeholder 2">
            <a:extLst>
              <a:ext uri="{FF2B5EF4-FFF2-40B4-BE49-F238E27FC236}">
                <a16:creationId xmlns:a16="http://schemas.microsoft.com/office/drawing/2014/main" id="{982FBAD3-0ADB-0032-96B0-69A303DA9D9B}"/>
              </a:ext>
            </a:extLst>
          </p:cNvPr>
          <p:cNvGraphicFramePr>
            <a:graphicFrameLocks noGrp="1"/>
          </p:cNvGraphicFramePr>
          <p:nvPr>
            <p:ph idx="1"/>
            <p:extLst>
              <p:ext uri="{D42A27DB-BD31-4B8C-83A1-F6EECF244321}">
                <p14:modId xmlns:p14="http://schemas.microsoft.com/office/powerpoint/2010/main" val="1054305820"/>
              </p:ext>
            </p:extLst>
          </p:nvPr>
        </p:nvGraphicFramePr>
        <p:xfrm>
          <a:off x="661898" y="1712191"/>
          <a:ext cx="11242554" cy="4648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8209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C4FE-E92A-3BD7-024F-C0A79ACC59D1}"/>
              </a:ext>
            </a:extLst>
          </p:cNvPr>
          <p:cNvSpPr>
            <a:spLocks noGrp="1"/>
          </p:cNvSpPr>
          <p:nvPr>
            <p:ph type="title"/>
          </p:nvPr>
        </p:nvSpPr>
        <p:spPr/>
        <p:txBody>
          <a:bodyPr/>
          <a:lstStyle/>
          <a:p>
            <a:r>
              <a:rPr lang="en-US">
                <a:ea typeface="Calibri Light"/>
                <a:cs typeface="Calibri Light"/>
              </a:rPr>
              <a:t>Dashboard for Stakeholders</a:t>
            </a:r>
            <a:endParaRPr lang="en-US"/>
          </a:p>
        </p:txBody>
      </p:sp>
      <p:pic>
        <p:nvPicPr>
          <p:cNvPr id="5" name="Picture 4" descr="A screenshot of a graph&#10;&#10;AI-generated content may be incorrect.">
            <a:extLst>
              <a:ext uri="{FF2B5EF4-FFF2-40B4-BE49-F238E27FC236}">
                <a16:creationId xmlns:a16="http://schemas.microsoft.com/office/drawing/2014/main" id="{7C5DC7A7-FF07-817E-6748-318343543971}"/>
              </a:ext>
            </a:extLst>
          </p:cNvPr>
          <p:cNvPicPr>
            <a:picLocks noChangeAspect="1"/>
          </p:cNvPicPr>
          <p:nvPr/>
        </p:nvPicPr>
        <p:blipFill>
          <a:blip r:embed="rId2"/>
          <a:stretch>
            <a:fillRect/>
          </a:stretch>
        </p:blipFill>
        <p:spPr>
          <a:xfrm>
            <a:off x="744644" y="1879106"/>
            <a:ext cx="5821669" cy="4978894"/>
          </a:xfrm>
          <a:prstGeom prst="rect">
            <a:avLst/>
          </a:prstGeom>
        </p:spPr>
      </p:pic>
      <p:pic>
        <p:nvPicPr>
          <p:cNvPr id="8" name="Content Placeholder 7" descr="A screenshot of a graph&#10;&#10;AI-generated content may be incorrect.">
            <a:extLst>
              <a:ext uri="{FF2B5EF4-FFF2-40B4-BE49-F238E27FC236}">
                <a16:creationId xmlns:a16="http://schemas.microsoft.com/office/drawing/2014/main" id="{9C6BAE8B-E142-9560-264E-ECFA0B9F9787}"/>
              </a:ext>
            </a:extLst>
          </p:cNvPr>
          <p:cNvPicPr>
            <a:picLocks noGrp="1" noChangeAspect="1"/>
          </p:cNvPicPr>
          <p:nvPr>
            <p:ph idx="1"/>
          </p:nvPr>
        </p:nvPicPr>
        <p:blipFill>
          <a:blip r:embed="rId3"/>
          <a:stretch>
            <a:fillRect/>
          </a:stretch>
        </p:blipFill>
        <p:spPr>
          <a:xfrm>
            <a:off x="6986854" y="1678767"/>
            <a:ext cx="4680608" cy="4964670"/>
          </a:xfrm>
        </p:spPr>
      </p:pic>
    </p:spTree>
    <p:extLst>
      <p:ext uri="{BB962C8B-B14F-4D97-AF65-F5344CB8AC3E}">
        <p14:creationId xmlns:p14="http://schemas.microsoft.com/office/powerpoint/2010/main" val="53915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D2BC-DB2D-1DF6-DB7E-9B2FC1F6562C}"/>
              </a:ext>
            </a:extLst>
          </p:cNvPr>
          <p:cNvSpPr>
            <a:spLocks noGrp="1"/>
          </p:cNvSpPr>
          <p:nvPr>
            <p:ph type="title"/>
          </p:nvPr>
        </p:nvSpPr>
        <p:spPr>
          <a:xfrm>
            <a:off x="657224" y="499533"/>
            <a:ext cx="10772775" cy="1658198"/>
          </a:xfrm>
        </p:spPr>
        <p:txBody>
          <a:bodyPr>
            <a:normAutofit/>
          </a:bodyPr>
          <a:lstStyle/>
          <a:p>
            <a:r>
              <a:rPr lang="en-US">
                <a:solidFill>
                  <a:schemeClr val="tx1"/>
                </a:solidFill>
              </a:rPr>
              <a:t>Table of Contents</a:t>
            </a:r>
          </a:p>
        </p:txBody>
      </p:sp>
      <p:graphicFrame>
        <p:nvGraphicFramePr>
          <p:cNvPr id="10" name="Content Placeholder 2">
            <a:extLst>
              <a:ext uri="{FF2B5EF4-FFF2-40B4-BE49-F238E27FC236}">
                <a16:creationId xmlns:a16="http://schemas.microsoft.com/office/drawing/2014/main" id="{ED073548-E319-7397-0049-B225C2CFA3A7}"/>
              </a:ext>
            </a:extLst>
          </p:cNvPr>
          <p:cNvGraphicFramePr>
            <a:graphicFrameLocks noGrp="1"/>
          </p:cNvGraphicFramePr>
          <p:nvPr>
            <p:ph idx="1"/>
            <p:extLst>
              <p:ext uri="{D42A27DB-BD31-4B8C-83A1-F6EECF244321}">
                <p14:modId xmlns:p14="http://schemas.microsoft.com/office/powerpoint/2010/main" val="1218617675"/>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5527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Blurred motion traffic">
            <a:extLst>
              <a:ext uri="{FF2B5EF4-FFF2-40B4-BE49-F238E27FC236}">
                <a16:creationId xmlns:a16="http://schemas.microsoft.com/office/drawing/2014/main" id="{00D95849-B599-B5D9-1A65-9ADF9744C545}"/>
              </a:ext>
            </a:extLst>
          </p:cNvPr>
          <p:cNvPicPr>
            <a:picLocks noChangeAspect="1"/>
          </p:cNvPicPr>
          <p:nvPr/>
        </p:nvPicPr>
        <p:blipFill>
          <a:blip r:embed="rId3">
            <a:alphaModFix amt="85000"/>
          </a:blip>
          <a:srcRect t="6597" b="9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AAB93CE8-828D-2365-E1F4-3CAEB743E2E0}"/>
              </a:ext>
            </a:extLst>
          </p:cNvPr>
          <p:cNvSpPr>
            <a:spLocks noGrp="1"/>
          </p:cNvSpPr>
          <p:nvPr>
            <p:ph type="title"/>
          </p:nvPr>
        </p:nvSpPr>
        <p:spPr>
          <a:xfrm>
            <a:off x="657224" y="499533"/>
            <a:ext cx="10772775" cy="1658198"/>
          </a:xfrm>
        </p:spPr>
        <p:txBody>
          <a:bodyPr>
            <a:normAutofit/>
          </a:bodyPr>
          <a:lstStyle/>
          <a:p>
            <a:r>
              <a:rPr lang="en-US">
                <a:solidFill>
                  <a:schemeClr val="tx1"/>
                </a:solidFill>
              </a:rPr>
              <a:t>The Problem</a:t>
            </a:r>
          </a:p>
        </p:txBody>
      </p:sp>
      <p:sp>
        <p:nvSpPr>
          <p:cNvPr id="3" name="Content Placeholder 2">
            <a:extLst>
              <a:ext uri="{FF2B5EF4-FFF2-40B4-BE49-F238E27FC236}">
                <a16:creationId xmlns:a16="http://schemas.microsoft.com/office/drawing/2014/main" id="{4EDE0F42-42C1-4E8B-2F81-DDCABD60F699}"/>
              </a:ext>
            </a:extLst>
          </p:cNvPr>
          <p:cNvSpPr>
            <a:spLocks noGrp="1"/>
          </p:cNvSpPr>
          <p:nvPr>
            <p:ph idx="1"/>
          </p:nvPr>
        </p:nvSpPr>
        <p:spPr>
          <a:xfrm>
            <a:off x="662279" y="2011680"/>
            <a:ext cx="11199422" cy="3147959"/>
          </a:xfrm>
          <a:solidFill>
            <a:schemeClr val="tx1"/>
          </a:solidFill>
          <a:ln>
            <a:solidFill>
              <a:schemeClr val="tx1">
                <a:lumMod val="95000"/>
              </a:schemeClr>
            </a:solidFill>
          </a:ln>
        </p:spPr>
        <p:txBody>
          <a:bodyPr vert="horz" lIns="91440" tIns="45720" rIns="91440" bIns="45720" rtlCol="0" anchor="t">
            <a:normAutofit lnSpcReduction="10000"/>
          </a:bodyPr>
          <a:lstStyle/>
          <a:p>
            <a:pPr marL="0" indent="0">
              <a:buNone/>
            </a:pPr>
            <a:r>
              <a:rPr lang="en-US" b="1">
                <a:solidFill>
                  <a:srgbClr val="000000"/>
                </a:solidFill>
                <a:ea typeface="+mn-lt"/>
                <a:cs typeface="+mn-lt"/>
              </a:rPr>
              <a:t>Business Problem</a:t>
            </a:r>
            <a:endParaRPr lang="en-US">
              <a:solidFill>
                <a:srgbClr val="000000"/>
              </a:solidFill>
              <a:ea typeface="+mn-lt"/>
              <a:cs typeface="+mn-lt"/>
            </a:endParaRPr>
          </a:p>
          <a:p>
            <a:pPr marL="0" indent="0">
              <a:buNone/>
            </a:pPr>
            <a:r>
              <a:rPr lang="en-US" i="1">
                <a:solidFill>
                  <a:srgbClr val="000000"/>
                </a:solidFill>
                <a:ea typeface="+mn-lt"/>
                <a:cs typeface="+mn-lt"/>
              </a:rPr>
              <a:t>Despite extensive driver‐education requirements and broad road‐safety initiatives, traffic accidents remain concentrated in predictable, high‐risk conditions namely signalized and uncontrolled intersections during clear daylight and end‐of‐week commutes resulting in unnecessary injuries, fatalities, and economic costs. </a:t>
            </a:r>
            <a:endParaRPr lang="en-US">
              <a:solidFill>
                <a:srgbClr val="000000"/>
              </a:solidFill>
              <a:ea typeface="+mn-lt"/>
              <a:cs typeface="+mn-lt"/>
            </a:endParaRPr>
          </a:p>
          <a:p>
            <a:pPr marL="0" indent="0">
              <a:buNone/>
            </a:pPr>
            <a:r>
              <a:rPr lang="en-US" i="1">
                <a:solidFill>
                  <a:srgbClr val="000000"/>
                </a:solidFill>
                <a:ea typeface="+mn-lt"/>
                <a:cs typeface="+mn-lt"/>
              </a:rPr>
              <a:t>Current policies, community outreach, and infrastructure programs lack the data‐driven specificity needed to target these common crash scenarios, leaving drivers and road managers without tailored interventions that could substantially reduce crash frequency and severity.</a:t>
            </a:r>
            <a:endParaRPr lang="en-US">
              <a:solidFill>
                <a:srgbClr val="000000"/>
              </a:solidFill>
              <a:ea typeface="Calibri Light"/>
              <a:cs typeface="Calibri Light"/>
            </a:endParaRPr>
          </a:p>
          <a:p>
            <a:pPr marL="0" indent="0">
              <a:buNone/>
            </a:pPr>
            <a:endParaRPr lang="en-US" b="1">
              <a:solidFill>
                <a:srgbClr val="000000"/>
              </a:solidFill>
              <a:ea typeface="Calibri Light"/>
              <a:cs typeface="Calibri Light"/>
            </a:endParaRPr>
          </a:p>
        </p:txBody>
      </p:sp>
    </p:spTree>
    <p:extLst>
      <p:ext uri="{BB962C8B-B14F-4D97-AF65-F5344CB8AC3E}">
        <p14:creationId xmlns:p14="http://schemas.microsoft.com/office/powerpoint/2010/main" val="378168680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67D16-7530-E01B-E869-8A6B2B453137}"/>
              </a:ext>
            </a:extLst>
          </p:cNvPr>
          <p:cNvSpPr>
            <a:spLocks noGrp="1"/>
          </p:cNvSpPr>
          <p:nvPr>
            <p:ph type="title"/>
          </p:nvPr>
        </p:nvSpPr>
        <p:spPr>
          <a:xfrm>
            <a:off x="657224" y="936711"/>
            <a:ext cx="2988265" cy="4984578"/>
          </a:xfrm>
        </p:spPr>
        <p:txBody>
          <a:bodyPr vert="horz" lIns="91440" tIns="45720" rIns="91440" bIns="45720" rtlCol="0" anchor="ctr">
            <a:normAutofit/>
          </a:bodyPr>
          <a:lstStyle/>
          <a:p>
            <a:r>
              <a:rPr lang="en-US" sz="4400">
                <a:solidFill>
                  <a:schemeClr val="bg1"/>
                </a:solidFill>
              </a:rPr>
              <a:t>About the Data</a:t>
            </a:r>
          </a:p>
        </p:txBody>
      </p:sp>
      <p:sp>
        <p:nvSpPr>
          <p:cNvPr id="3" name="TextBox 2">
            <a:extLst>
              <a:ext uri="{FF2B5EF4-FFF2-40B4-BE49-F238E27FC236}">
                <a16:creationId xmlns:a16="http://schemas.microsoft.com/office/drawing/2014/main" id="{0D9A246F-5BE7-9890-BF92-5A2C34760257}"/>
              </a:ext>
            </a:extLst>
          </p:cNvPr>
          <p:cNvSpPr txBox="1"/>
          <p:nvPr/>
        </p:nvSpPr>
        <p:spPr>
          <a:xfrm>
            <a:off x="4614389" y="936711"/>
            <a:ext cx="6815992" cy="49845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85000"/>
              </a:lnSpc>
              <a:spcAft>
                <a:spcPts val="600"/>
              </a:spcAft>
              <a:buFont typeface="Arial" pitchFamily="34" charset="0"/>
              <a:buChar char=" "/>
            </a:pPr>
            <a:r>
              <a:rPr lang="en-US" b="1" u="sng">
                <a:solidFill>
                  <a:schemeClr val="tx1">
                    <a:lumMod val="85000"/>
                    <a:lumOff val="15000"/>
                  </a:schemeClr>
                </a:solidFill>
              </a:rPr>
              <a:t>Dataset: </a:t>
            </a:r>
          </a:p>
          <a:p>
            <a:pPr>
              <a:lnSpc>
                <a:spcPct val="85000"/>
              </a:lnSpc>
              <a:spcAft>
                <a:spcPts val="600"/>
              </a:spcAft>
              <a:buFont typeface="Arial" pitchFamily="34" charset="0"/>
              <a:buChar char=" "/>
            </a:pPr>
            <a:endParaRPr lang="en-US" b="1">
              <a:solidFill>
                <a:schemeClr val="tx1">
                  <a:lumMod val="85000"/>
                  <a:lumOff val="15000"/>
                </a:schemeClr>
              </a:solidFill>
            </a:endParaRPr>
          </a:p>
          <a:p>
            <a:pPr>
              <a:lnSpc>
                <a:spcPct val="85000"/>
              </a:lnSpc>
              <a:spcAft>
                <a:spcPts val="600"/>
              </a:spcAft>
              <a:buFont typeface="Arial" pitchFamily="34" charset="0"/>
              <a:buChar char=" "/>
            </a:pPr>
            <a:r>
              <a:rPr lang="en-US">
                <a:solidFill>
                  <a:schemeClr val="tx1">
                    <a:lumMod val="85000"/>
                    <a:lumOff val="15000"/>
                  </a:schemeClr>
                </a:solidFill>
              </a:rPr>
              <a:t>We used the Traffic Accidents dataset, containing 209,306 records of traffic crashes. </a:t>
            </a:r>
            <a:endParaRPr lang="en-US">
              <a:solidFill>
                <a:schemeClr val="tx1">
                  <a:lumMod val="85000"/>
                  <a:lumOff val="15000"/>
                </a:schemeClr>
              </a:solidFill>
              <a:ea typeface="Calibri Light"/>
              <a:cs typeface="Calibri Light"/>
            </a:endParaRPr>
          </a:p>
          <a:p>
            <a:pPr>
              <a:lnSpc>
                <a:spcPct val="85000"/>
              </a:lnSpc>
              <a:spcAft>
                <a:spcPts val="600"/>
              </a:spcAft>
              <a:buFont typeface="Arial" pitchFamily="34" charset="0"/>
              <a:buChar char=" "/>
            </a:pPr>
            <a:r>
              <a:rPr lang="en-US">
                <a:solidFill>
                  <a:schemeClr val="tx1">
                    <a:lumMod val="85000"/>
                    <a:lumOff val="15000"/>
                  </a:schemeClr>
                </a:solidFill>
              </a:rPr>
              <a:t>Each row contains a unique crash event with various contributing details. </a:t>
            </a:r>
            <a:endParaRPr lang="en-US">
              <a:solidFill>
                <a:schemeClr val="tx1">
                  <a:lumMod val="85000"/>
                  <a:lumOff val="15000"/>
                </a:schemeClr>
              </a:solidFill>
              <a:ea typeface="Calibri Light"/>
              <a:cs typeface="Calibri Light"/>
            </a:endParaRPr>
          </a:p>
          <a:p>
            <a:pPr>
              <a:lnSpc>
                <a:spcPct val="85000"/>
              </a:lnSpc>
              <a:spcAft>
                <a:spcPts val="600"/>
              </a:spcAft>
              <a:buFont typeface="Arial" pitchFamily="34" charset="0"/>
              <a:buChar char=" "/>
            </a:pPr>
            <a:endParaRPr lang="en-US">
              <a:solidFill>
                <a:schemeClr val="tx1">
                  <a:lumMod val="85000"/>
                  <a:lumOff val="15000"/>
                </a:schemeClr>
              </a:solidFill>
            </a:endParaRPr>
          </a:p>
          <a:p>
            <a:pPr>
              <a:lnSpc>
                <a:spcPct val="85000"/>
              </a:lnSpc>
              <a:spcAft>
                <a:spcPts val="600"/>
              </a:spcAft>
              <a:buFont typeface="Arial" pitchFamily="34" charset="0"/>
              <a:buChar char=" "/>
            </a:pPr>
            <a:r>
              <a:rPr lang="en-US" b="1" u="sng">
                <a:solidFill>
                  <a:schemeClr val="tx1">
                    <a:lumMod val="85000"/>
                    <a:lumOff val="15000"/>
                  </a:schemeClr>
                </a:solidFill>
              </a:rPr>
              <a:t>Structure: </a:t>
            </a:r>
            <a:endParaRPr lang="en-US" b="1" u="sng">
              <a:solidFill>
                <a:schemeClr val="tx1">
                  <a:lumMod val="85000"/>
                  <a:lumOff val="15000"/>
                </a:schemeClr>
              </a:solidFill>
              <a:ea typeface="Calibri Light"/>
              <a:cs typeface="Calibri Light"/>
            </a:endParaRPr>
          </a:p>
          <a:p>
            <a:pPr>
              <a:lnSpc>
                <a:spcPct val="85000"/>
              </a:lnSpc>
              <a:spcAft>
                <a:spcPts val="600"/>
              </a:spcAft>
              <a:buFont typeface="Arial" pitchFamily="34" charset="0"/>
              <a:buChar char=" "/>
            </a:pPr>
            <a:r>
              <a:rPr lang="en-US">
                <a:solidFill>
                  <a:schemeClr val="tx1">
                    <a:lumMod val="85000"/>
                    <a:lumOff val="15000"/>
                  </a:schemeClr>
                </a:solidFill>
              </a:rPr>
              <a:t>The dataset includes 24 columns, covering factors such as: </a:t>
            </a:r>
            <a:endParaRPr lang="en-US">
              <a:solidFill>
                <a:schemeClr val="tx1">
                  <a:lumMod val="85000"/>
                  <a:lumOff val="15000"/>
                </a:schemeClr>
              </a:solidFill>
              <a:ea typeface="Calibri Light"/>
              <a:cs typeface="Calibri Light"/>
            </a:endParaRPr>
          </a:p>
          <a:p>
            <a:pPr>
              <a:lnSpc>
                <a:spcPct val="85000"/>
              </a:lnSpc>
              <a:spcAft>
                <a:spcPts val="600"/>
              </a:spcAft>
            </a:pPr>
            <a:r>
              <a:rPr lang="en-US">
                <a:solidFill>
                  <a:schemeClr val="tx1">
                    <a:lumMod val="85000"/>
                    <a:lumOff val="15000"/>
                  </a:schemeClr>
                </a:solidFill>
              </a:rPr>
              <a:t> Crash timing</a:t>
            </a:r>
            <a:endParaRPr lang="en-US">
              <a:solidFill>
                <a:schemeClr val="tx1">
                  <a:lumMod val="85000"/>
                  <a:lumOff val="15000"/>
                </a:schemeClr>
              </a:solidFill>
              <a:ea typeface="Calibri Light" panose="020F0302020204030204"/>
              <a:cs typeface="Calibri Light" panose="020F0302020204030204"/>
            </a:endParaRPr>
          </a:p>
          <a:p>
            <a:pPr>
              <a:lnSpc>
                <a:spcPct val="85000"/>
              </a:lnSpc>
              <a:spcAft>
                <a:spcPts val="600"/>
              </a:spcAft>
            </a:pPr>
            <a:r>
              <a:rPr lang="en-US">
                <a:solidFill>
                  <a:schemeClr val="tx1">
                    <a:lumMod val="85000"/>
                    <a:lumOff val="15000"/>
                  </a:schemeClr>
                </a:solidFill>
              </a:rPr>
              <a:t> Date, Day, Hour </a:t>
            </a:r>
            <a:endParaRPr lang="en-US">
              <a:solidFill>
                <a:schemeClr val="tx1">
                  <a:lumMod val="85000"/>
                  <a:lumOff val="15000"/>
                </a:schemeClr>
              </a:solidFill>
              <a:ea typeface="Calibri Light"/>
              <a:cs typeface="Calibri Light"/>
            </a:endParaRPr>
          </a:p>
          <a:p>
            <a:pPr>
              <a:lnSpc>
                <a:spcPct val="85000"/>
              </a:lnSpc>
              <a:spcAft>
                <a:spcPts val="600"/>
              </a:spcAft>
            </a:pPr>
            <a:r>
              <a:rPr lang="en-US">
                <a:solidFill>
                  <a:schemeClr val="tx1">
                    <a:lumMod val="85000"/>
                    <a:lumOff val="15000"/>
                  </a:schemeClr>
                </a:solidFill>
              </a:rPr>
              <a:t> Environmental Conditions </a:t>
            </a:r>
            <a:endParaRPr lang="en-US">
              <a:solidFill>
                <a:schemeClr val="tx1">
                  <a:lumMod val="85000"/>
                  <a:lumOff val="15000"/>
                </a:schemeClr>
              </a:solidFill>
              <a:ea typeface="Calibri Light" panose="020F0302020204030204"/>
              <a:cs typeface="Calibri Light" panose="020F0302020204030204"/>
            </a:endParaRPr>
          </a:p>
          <a:p>
            <a:pPr>
              <a:lnSpc>
                <a:spcPct val="85000"/>
              </a:lnSpc>
              <a:spcAft>
                <a:spcPts val="600"/>
              </a:spcAft>
            </a:pPr>
            <a:r>
              <a:rPr lang="en-US">
                <a:solidFill>
                  <a:schemeClr val="tx1">
                    <a:lumMod val="85000"/>
                    <a:lumOff val="15000"/>
                  </a:schemeClr>
                </a:solidFill>
              </a:rPr>
              <a:t> Weather, Lighting, Road Surface)</a:t>
            </a:r>
            <a:endParaRPr lang="en-US">
              <a:solidFill>
                <a:schemeClr val="tx1">
                  <a:lumMod val="85000"/>
                  <a:lumOff val="15000"/>
                </a:schemeClr>
              </a:solidFill>
              <a:ea typeface="Calibri Light" panose="020F0302020204030204"/>
              <a:cs typeface="Calibri Light" panose="020F0302020204030204"/>
            </a:endParaRPr>
          </a:p>
          <a:p>
            <a:pPr>
              <a:lnSpc>
                <a:spcPct val="85000"/>
              </a:lnSpc>
              <a:spcAft>
                <a:spcPts val="600"/>
              </a:spcAft>
            </a:pPr>
            <a:r>
              <a:rPr lang="en-US">
                <a:solidFill>
                  <a:schemeClr val="tx1">
                    <a:lumMod val="85000"/>
                    <a:lumOff val="15000"/>
                  </a:schemeClr>
                </a:solidFill>
              </a:rPr>
              <a:t> Injury Outcomes </a:t>
            </a:r>
            <a:endParaRPr lang="en-US">
              <a:solidFill>
                <a:schemeClr val="tx1">
                  <a:lumMod val="85000"/>
                  <a:lumOff val="15000"/>
                </a:schemeClr>
              </a:solidFill>
              <a:ea typeface="Calibri Light" panose="020F0302020204030204"/>
              <a:cs typeface="Calibri Light" panose="020F0302020204030204"/>
            </a:endParaRPr>
          </a:p>
          <a:p>
            <a:pPr>
              <a:lnSpc>
                <a:spcPct val="85000"/>
              </a:lnSpc>
              <a:spcAft>
                <a:spcPts val="600"/>
              </a:spcAft>
            </a:pPr>
            <a:r>
              <a:rPr lang="en-US">
                <a:solidFill>
                  <a:schemeClr val="tx1">
                    <a:lumMod val="85000"/>
                    <a:lumOff val="15000"/>
                  </a:schemeClr>
                </a:solidFill>
              </a:rPr>
              <a:t> Total, Fatal, Incapacitating Injuries</a:t>
            </a:r>
            <a:endParaRPr lang="en-US">
              <a:solidFill>
                <a:schemeClr val="tx1">
                  <a:lumMod val="85000"/>
                  <a:lumOff val="15000"/>
                </a:schemeClr>
              </a:solidFill>
              <a:ea typeface="Calibri Light" panose="020F0302020204030204"/>
              <a:cs typeface="Calibri Light" panose="020F0302020204030204"/>
            </a:endParaRPr>
          </a:p>
        </p:txBody>
      </p:sp>
    </p:spTree>
    <p:extLst>
      <p:ext uri="{BB962C8B-B14F-4D97-AF65-F5344CB8AC3E}">
        <p14:creationId xmlns:p14="http://schemas.microsoft.com/office/powerpoint/2010/main" val="314499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6CA2A-AB6D-D05A-1BF5-C78FBC8CCA97}"/>
              </a:ext>
            </a:extLst>
          </p:cNvPr>
          <p:cNvSpPr>
            <a:spLocks noGrp="1"/>
          </p:cNvSpPr>
          <p:nvPr>
            <p:ph type="title"/>
          </p:nvPr>
        </p:nvSpPr>
        <p:spPr>
          <a:xfrm>
            <a:off x="657224" y="936711"/>
            <a:ext cx="2988265" cy="4984578"/>
          </a:xfrm>
        </p:spPr>
        <p:txBody>
          <a:bodyPr>
            <a:normAutofit/>
          </a:bodyPr>
          <a:lstStyle/>
          <a:p>
            <a:r>
              <a:rPr lang="en-US" sz="4400">
                <a:solidFill>
                  <a:srgbClr val="FFFFFF"/>
                </a:solidFill>
              </a:rPr>
              <a:t>Data Preparation </a:t>
            </a:r>
          </a:p>
        </p:txBody>
      </p:sp>
      <p:sp>
        <p:nvSpPr>
          <p:cNvPr id="6" name="Content Placeholder 5">
            <a:extLst>
              <a:ext uri="{FF2B5EF4-FFF2-40B4-BE49-F238E27FC236}">
                <a16:creationId xmlns:a16="http://schemas.microsoft.com/office/drawing/2014/main" id="{B5B7348D-06D9-EAD8-56F8-FA71A50D8D44}"/>
              </a:ext>
            </a:extLst>
          </p:cNvPr>
          <p:cNvSpPr>
            <a:spLocks noGrp="1"/>
          </p:cNvSpPr>
          <p:nvPr>
            <p:ph idx="1"/>
          </p:nvPr>
        </p:nvSpPr>
        <p:spPr>
          <a:xfrm>
            <a:off x="4576914" y="1473859"/>
            <a:ext cx="6815992" cy="4984578"/>
          </a:xfrm>
        </p:spPr>
        <p:txBody>
          <a:bodyPr vert="horz" lIns="91440" tIns="45720" rIns="91440" bIns="45720" rtlCol="0" anchor="ctr">
            <a:noAutofit/>
          </a:bodyPr>
          <a:lstStyle/>
          <a:p>
            <a:r>
              <a:rPr lang="en-US" sz="1600">
                <a:ea typeface="+mn-lt"/>
                <a:cs typeface="+mn-lt"/>
              </a:rPr>
              <a:t>1. </a:t>
            </a:r>
            <a:r>
              <a:rPr lang="en-US" sz="1600" b="1">
                <a:ea typeface="+mn-lt"/>
                <a:cs typeface="+mn-lt"/>
              </a:rPr>
              <a:t>Handled Missing or Ambiguous Data</a:t>
            </a:r>
            <a:endParaRPr lang="en-US" sz="1600" b="1">
              <a:ea typeface="Calibri Light"/>
              <a:cs typeface="Calibri Light"/>
            </a:endParaRPr>
          </a:p>
          <a:p>
            <a:r>
              <a:rPr lang="en-US" sz="1600">
                <a:ea typeface="+mn-lt"/>
                <a:cs typeface="+mn-lt"/>
              </a:rPr>
              <a:t>• Replaced all "Unknown" values with Null so that Tableau and other tools could treat them as missing data rather than valid categories</a:t>
            </a:r>
          </a:p>
          <a:p>
            <a:r>
              <a:rPr lang="en-US" sz="1600">
                <a:ea typeface="+mn-lt"/>
                <a:cs typeface="+mn-lt"/>
              </a:rPr>
              <a:t>2. </a:t>
            </a:r>
            <a:r>
              <a:rPr lang="en-US" sz="1600" b="1">
                <a:ea typeface="+mn-lt"/>
                <a:cs typeface="+mn-lt"/>
              </a:rPr>
              <a:t>Created Indicator Variables</a:t>
            </a:r>
            <a:endParaRPr lang="en-US" sz="1600" b="1">
              <a:ea typeface="Calibri Light"/>
              <a:cs typeface="Calibri Light"/>
            </a:endParaRPr>
          </a:p>
          <a:p>
            <a:r>
              <a:rPr lang="en-US" sz="1600">
                <a:ea typeface="+mn-lt"/>
                <a:cs typeface="+mn-lt"/>
              </a:rPr>
              <a:t>• Introduced dummy variables to flag fatal accidents, helping to isolate and analyze these cases from the full dataset</a:t>
            </a:r>
            <a:endParaRPr lang="en-US" sz="1600">
              <a:ea typeface="Calibri Light"/>
              <a:cs typeface="Calibri Light"/>
            </a:endParaRPr>
          </a:p>
          <a:p>
            <a:r>
              <a:rPr lang="en-US" sz="1600">
                <a:ea typeface="+mn-lt"/>
                <a:cs typeface="+mn-lt"/>
              </a:rPr>
              <a:t>3. </a:t>
            </a:r>
            <a:r>
              <a:rPr lang="en-US" sz="1600" b="1">
                <a:ea typeface="+mn-lt"/>
                <a:cs typeface="+mn-lt"/>
              </a:rPr>
              <a:t>Extracted and Categorized Time Information</a:t>
            </a:r>
            <a:endParaRPr lang="en-US" sz="1600" b="1">
              <a:ea typeface="Calibri Light"/>
              <a:cs typeface="Calibri Light"/>
            </a:endParaRPr>
          </a:p>
          <a:p>
            <a:r>
              <a:rPr lang="en-US" sz="1600">
                <a:ea typeface="+mn-lt"/>
                <a:cs typeface="+mn-lt"/>
              </a:rPr>
              <a:t>• Extracted Crash Hour from the original time format</a:t>
            </a:r>
            <a:endParaRPr lang="en-US" sz="1600">
              <a:ea typeface="Calibri Light"/>
              <a:cs typeface="Calibri Light"/>
            </a:endParaRPr>
          </a:p>
          <a:p>
            <a:r>
              <a:rPr lang="en-US" sz="1600">
                <a:ea typeface="+mn-lt"/>
                <a:cs typeface="+mn-lt"/>
              </a:rPr>
              <a:t>• Created a new variable Time of Day to group crashes into:</a:t>
            </a:r>
            <a:endParaRPr lang="en-US" sz="1600">
              <a:ea typeface="Calibri Light"/>
              <a:cs typeface="Calibri Light"/>
            </a:endParaRPr>
          </a:p>
          <a:p>
            <a:r>
              <a:rPr lang="en-US" sz="1600">
                <a:ea typeface="+mn-lt"/>
                <a:cs typeface="+mn-lt"/>
              </a:rPr>
              <a:t>o Morning (6 AM – 12 PM)</a:t>
            </a:r>
            <a:endParaRPr lang="en-US" sz="1600">
              <a:ea typeface="Calibri Light"/>
              <a:cs typeface="Calibri Light"/>
            </a:endParaRPr>
          </a:p>
          <a:p>
            <a:r>
              <a:rPr lang="en-US" sz="1600">
                <a:ea typeface="+mn-lt"/>
                <a:cs typeface="+mn-lt"/>
              </a:rPr>
              <a:t>o Afternoon (12 PM – 6 PM)</a:t>
            </a:r>
            <a:endParaRPr lang="en-US" sz="1600">
              <a:ea typeface="Calibri Light"/>
              <a:cs typeface="Calibri Light"/>
            </a:endParaRPr>
          </a:p>
          <a:p>
            <a:r>
              <a:rPr lang="en-US" sz="1600">
                <a:ea typeface="+mn-lt"/>
                <a:cs typeface="+mn-lt"/>
              </a:rPr>
              <a:t>o Evening (6 PM – 12 AM)</a:t>
            </a:r>
            <a:endParaRPr lang="en-US" sz="1600">
              <a:ea typeface="Calibri Light"/>
              <a:cs typeface="Calibri Light"/>
            </a:endParaRPr>
          </a:p>
          <a:p>
            <a:r>
              <a:rPr lang="en-US" sz="1600">
                <a:ea typeface="+mn-lt"/>
                <a:cs typeface="+mn-lt"/>
              </a:rPr>
              <a:t>o Late Night (12 AM – 6 AM)</a:t>
            </a:r>
            <a:endParaRPr lang="en-US" sz="1600">
              <a:ea typeface="Calibri Light"/>
              <a:cs typeface="Calibri Light"/>
            </a:endParaRPr>
          </a:p>
          <a:p>
            <a:r>
              <a:rPr lang="en-US" sz="1600">
                <a:ea typeface="+mn-lt"/>
                <a:cs typeface="+mn-lt"/>
              </a:rPr>
              <a:t>4.</a:t>
            </a:r>
            <a:r>
              <a:rPr lang="en-US" sz="1600" b="1">
                <a:ea typeface="+mn-lt"/>
                <a:cs typeface="+mn-lt"/>
              </a:rPr>
              <a:t> Filtered and Grouped Weather Conditions – (Fatal Crash Patterns by Time and Weather)</a:t>
            </a:r>
            <a:endParaRPr lang="en-US" sz="1600" b="1">
              <a:ea typeface="Calibri Light"/>
              <a:cs typeface="Calibri Light"/>
            </a:endParaRPr>
          </a:p>
          <a:p>
            <a:r>
              <a:rPr lang="en-US" sz="1600">
                <a:ea typeface="+mn-lt"/>
                <a:cs typeface="+mn-lt"/>
              </a:rPr>
              <a:t>• Limited the analysis to 4 main weather types:</a:t>
            </a:r>
            <a:endParaRPr lang="en-US" sz="1600">
              <a:ea typeface="Calibri Light"/>
              <a:cs typeface="Calibri Light"/>
            </a:endParaRPr>
          </a:p>
          <a:p>
            <a:r>
              <a:rPr lang="en-US" sz="1600">
                <a:ea typeface="+mn-lt"/>
                <a:cs typeface="+mn-lt"/>
              </a:rPr>
              <a:t>o Clear, Cloudy/Overcast, Rain, and Snow/Ice</a:t>
            </a:r>
            <a:endParaRPr lang="en-US" sz="1600">
              <a:ea typeface="Calibri Light"/>
              <a:cs typeface="Calibri Light"/>
            </a:endParaRPr>
          </a:p>
          <a:p>
            <a:endParaRPr lang="en-US" sz="1300"/>
          </a:p>
          <a:p>
            <a:endParaRPr lang="en-US" sz="1300"/>
          </a:p>
          <a:p>
            <a:endParaRPr lang="en-US" sz="1300">
              <a:ea typeface="Calibri Light"/>
              <a:cs typeface="Calibri Light"/>
            </a:endParaRPr>
          </a:p>
        </p:txBody>
      </p:sp>
    </p:spTree>
    <p:extLst>
      <p:ext uri="{BB962C8B-B14F-4D97-AF65-F5344CB8AC3E}">
        <p14:creationId xmlns:p14="http://schemas.microsoft.com/office/powerpoint/2010/main" val="3546842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ashboard of a car">
            <a:extLst>
              <a:ext uri="{FF2B5EF4-FFF2-40B4-BE49-F238E27FC236}">
                <a16:creationId xmlns:a16="http://schemas.microsoft.com/office/drawing/2014/main" id="{B28277FA-3232-A4B0-B364-114A26F5522B}"/>
              </a:ext>
            </a:extLst>
          </p:cNvPr>
          <p:cNvPicPr>
            <a:picLocks noChangeAspect="1"/>
          </p:cNvPicPr>
          <p:nvPr/>
        </p:nvPicPr>
        <p:blipFill>
          <a:blip r:embed="rId2">
            <a:alphaModFix amt="4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07935F13-5D47-0051-AA50-AA807FDF3E94}"/>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7500" kern="1200" spc="-120" baseline="0">
                <a:solidFill>
                  <a:schemeClr val="tx1"/>
                </a:solidFill>
                <a:latin typeface="+mj-lt"/>
                <a:ea typeface="+mj-ea"/>
                <a:cs typeface="+mj-cs"/>
              </a:rPr>
              <a:t>How have accidents varied based on conditions present at the time of the accident? </a:t>
            </a:r>
          </a:p>
        </p:txBody>
      </p:sp>
    </p:spTree>
    <p:extLst>
      <p:ext uri="{BB962C8B-B14F-4D97-AF65-F5344CB8AC3E}">
        <p14:creationId xmlns:p14="http://schemas.microsoft.com/office/powerpoint/2010/main" val="61317725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77D26E-37A5-910E-6F5C-CB832414451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7218665-EA77-40EC-8172-4F17E2DED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844E7C6-A378-3853-D329-5A779CC21A10}"/>
              </a:ext>
            </a:extLst>
          </p:cNvPr>
          <p:cNvSpPr>
            <a:spLocks noGrp="1"/>
          </p:cNvSpPr>
          <p:nvPr>
            <p:ph type="title"/>
          </p:nvPr>
        </p:nvSpPr>
        <p:spPr>
          <a:xfrm>
            <a:off x="7912147" y="1711516"/>
            <a:ext cx="3598911" cy="4647411"/>
          </a:xfrm>
        </p:spPr>
        <p:txBody>
          <a:bodyPr anchor="ctr">
            <a:normAutofit/>
          </a:bodyPr>
          <a:lstStyle/>
          <a:p>
            <a:pPr marL="342900" indent="-342900">
              <a:buFont typeface="Courier New"/>
              <a:buChar char="o"/>
            </a:pPr>
            <a:r>
              <a:rPr lang="en-US" sz="2400">
                <a:solidFill>
                  <a:schemeClr val="tx1"/>
                </a:solidFill>
                <a:ea typeface="+mj-lt"/>
                <a:cs typeface="+mj-lt"/>
              </a:rPr>
              <a:t>Overall volumes</a:t>
            </a:r>
            <a:r>
              <a:rPr lang="en-US" sz="2400" b="0">
                <a:solidFill>
                  <a:schemeClr val="tx1"/>
                </a:solidFill>
                <a:ea typeface="+mj-lt"/>
                <a:cs typeface="+mj-lt"/>
              </a:rPr>
              <a:t>: ~195 000 injury crashes vs. ~238 000 non‑injury crashes.</a:t>
            </a:r>
            <a:endParaRPr lang="en-US" sz="2400">
              <a:solidFill>
                <a:schemeClr val="tx1"/>
              </a:solidFill>
              <a:ea typeface="Calibri Light"/>
              <a:cs typeface="Calibri Light"/>
            </a:endParaRPr>
          </a:p>
          <a:p>
            <a:pPr marL="342900" indent="-342900">
              <a:buFont typeface="Courier New"/>
              <a:buChar char="o"/>
            </a:pPr>
            <a:r>
              <a:rPr lang="en-US" sz="2400">
                <a:solidFill>
                  <a:schemeClr val="tx1"/>
                </a:solidFill>
                <a:ea typeface="+mj-lt"/>
                <a:cs typeface="+mj-lt"/>
              </a:rPr>
              <a:t>Clear weather</a:t>
            </a:r>
            <a:r>
              <a:rPr lang="en-US" sz="2400" b="0">
                <a:solidFill>
                  <a:schemeClr val="tx1"/>
                </a:solidFill>
                <a:ea typeface="+mj-lt"/>
                <a:cs typeface="+mj-lt"/>
              </a:rPr>
              <a:t> dominates: ~155 000 injury (≈ 80% of injury) and ~190 000 non‑injury crashes (≈ 80% of non‑injury).</a:t>
            </a:r>
            <a:endParaRPr lang="en-US" sz="2400">
              <a:solidFill>
                <a:schemeClr val="tx1"/>
              </a:solidFill>
              <a:ea typeface="Calibri Light"/>
              <a:cs typeface="Calibri Light"/>
            </a:endParaRPr>
          </a:p>
          <a:p>
            <a:pPr marL="342900" indent="-342900">
              <a:buFont typeface="Courier New"/>
              <a:buChar char="o"/>
            </a:pPr>
            <a:r>
              <a:rPr lang="en-US" sz="2400">
                <a:solidFill>
                  <a:schemeClr val="tx1"/>
                </a:solidFill>
                <a:ea typeface="+mj-lt"/>
                <a:cs typeface="+mj-lt"/>
              </a:rPr>
              <a:t>Rain</a:t>
            </a:r>
            <a:r>
              <a:rPr lang="en-US" sz="2400" b="0">
                <a:solidFill>
                  <a:schemeClr val="tx1"/>
                </a:solidFill>
                <a:ea typeface="+mj-lt"/>
                <a:cs typeface="+mj-lt"/>
              </a:rPr>
              <a:t> is the next most common: ~28 000 injury (14%) and ~43 000 non‑injury (18%) after clear sky accidents.</a:t>
            </a:r>
            <a:endParaRPr lang="en-US" sz="2400">
              <a:solidFill>
                <a:schemeClr val="tx1"/>
              </a:solidFill>
              <a:ea typeface="Calibri Light" panose="020F0302020204030204"/>
              <a:cs typeface="Calibri Light" panose="020F0302020204030204"/>
            </a:endParaRPr>
          </a:p>
          <a:p>
            <a:endParaRPr lang="en-US" sz="2500" b="0">
              <a:solidFill>
                <a:srgbClr val="FFFFFF"/>
              </a:solidFill>
            </a:endParaRPr>
          </a:p>
        </p:txBody>
      </p:sp>
      <p:sp>
        <p:nvSpPr>
          <p:cNvPr id="7" name="Title 1">
            <a:extLst>
              <a:ext uri="{FF2B5EF4-FFF2-40B4-BE49-F238E27FC236}">
                <a16:creationId xmlns:a16="http://schemas.microsoft.com/office/drawing/2014/main" id="{C26A2CB2-6D4E-5681-EF11-1DEF7817ACD1}"/>
              </a:ext>
            </a:extLst>
          </p:cNvPr>
          <p:cNvSpPr txBox="1">
            <a:spLocks/>
          </p:cNvSpPr>
          <p:nvPr/>
        </p:nvSpPr>
        <p:spPr>
          <a:xfrm>
            <a:off x="8098261" y="487041"/>
            <a:ext cx="3988682" cy="1195715"/>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100">
                <a:solidFill>
                  <a:schemeClr val="tx1"/>
                </a:solidFill>
                <a:ea typeface="+mj-lt"/>
                <a:cs typeface="+mj-lt"/>
              </a:rPr>
              <a:t>Crash Type During Different Weather Conditions </a:t>
            </a:r>
            <a:endParaRPr lang="en-US" sz="3100">
              <a:solidFill>
                <a:schemeClr val="tx1"/>
              </a:solidFill>
              <a:ea typeface="Calibri Light"/>
              <a:cs typeface="Calibri Light"/>
            </a:endParaRPr>
          </a:p>
        </p:txBody>
      </p:sp>
      <p:pic>
        <p:nvPicPr>
          <p:cNvPr id="8" name="Picture 7" descr="A screenshot of a graph&#10;&#10;AI-generated content may be incorrect.">
            <a:extLst>
              <a:ext uri="{FF2B5EF4-FFF2-40B4-BE49-F238E27FC236}">
                <a16:creationId xmlns:a16="http://schemas.microsoft.com/office/drawing/2014/main" id="{3BEF66C7-B867-560F-92F5-5C531FFD9802}"/>
              </a:ext>
            </a:extLst>
          </p:cNvPr>
          <p:cNvPicPr>
            <a:picLocks noChangeAspect="1"/>
          </p:cNvPicPr>
          <p:nvPr/>
        </p:nvPicPr>
        <p:blipFill>
          <a:blip r:embed="rId2"/>
          <a:stretch>
            <a:fillRect/>
          </a:stretch>
        </p:blipFill>
        <p:spPr>
          <a:xfrm>
            <a:off x="1477931" y="636233"/>
            <a:ext cx="4619752" cy="5585534"/>
          </a:xfrm>
          <a:prstGeom prst="rect">
            <a:avLst/>
          </a:prstGeom>
        </p:spPr>
      </p:pic>
    </p:spTree>
    <p:extLst>
      <p:ext uri="{BB962C8B-B14F-4D97-AF65-F5344CB8AC3E}">
        <p14:creationId xmlns:p14="http://schemas.microsoft.com/office/powerpoint/2010/main" val="766191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B482A4-7C07-DD93-461E-EEB22C7CEE05}"/>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B5C3FE1E-0A7F-41BE-A568-1BF85E2E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0840" y="0"/>
            <a:ext cx="5471160" cy="6858000"/>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CB31B7-7EBF-C50A-7DCF-BBD819E01DD1}"/>
              </a:ext>
            </a:extLst>
          </p:cNvPr>
          <p:cNvSpPr txBox="1"/>
          <p:nvPr/>
        </p:nvSpPr>
        <p:spPr>
          <a:xfrm>
            <a:off x="7197213" y="2011680"/>
            <a:ext cx="4345858" cy="38647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85000"/>
              </a:lnSpc>
              <a:spcAft>
                <a:spcPts val="600"/>
              </a:spcAft>
              <a:buFont typeface="Courier New" pitchFamily="34" charset="0"/>
              <a:buChar char="o"/>
            </a:pPr>
            <a:endParaRPr lang="en-US" b="1">
              <a:solidFill>
                <a:schemeClr val="tx1">
                  <a:lumMod val="85000"/>
                  <a:lumOff val="15000"/>
                </a:schemeClr>
              </a:solidFill>
              <a:ea typeface="Calibri Light" panose="020F0302020204030204"/>
              <a:cs typeface="Calibri Light" panose="020F0302020204030204"/>
            </a:endParaRPr>
          </a:p>
          <a:p>
            <a:pPr marL="342900" indent="-342900">
              <a:lnSpc>
                <a:spcPct val="85000"/>
              </a:lnSpc>
              <a:spcAft>
                <a:spcPts val="600"/>
              </a:spcAft>
              <a:buFont typeface="Courier New"/>
              <a:buChar char="o"/>
            </a:pPr>
            <a:r>
              <a:rPr lang="en-US" sz="2400" b="1">
                <a:solidFill>
                  <a:schemeClr val="tx1">
                    <a:lumMod val="85000"/>
                    <a:lumOff val="15000"/>
                  </a:schemeClr>
                </a:solidFill>
              </a:rPr>
              <a:t>Overall volumes</a:t>
            </a:r>
            <a:r>
              <a:rPr lang="en-US" sz="2400">
                <a:solidFill>
                  <a:schemeClr val="tx1">
                    <a:lumMod val="85000"/>
                    <a:lumOff val="15000"/>
                  </a:schemeClr>
                </a:solidFill>
              </a:rPr>
              <a:t> match the weather chart: ~195 000 injury vs. ~238 000 non‑injury.</a:t>
            </a:r>
            <a:endParaRPr lang="en-US" sz="2400">
              <a:solidFill>
                <a:schemeClr val="tx1">
                  <a:lumMod val="85000"/>
                  <a:lumOff val="15000"/>
                </a:schemeClr>
              </a:solidFill>
              <a:ea typeface="Calibri Light"/>
              <a:cs typeface="Calibri Light"/>
            </a:endParaRPr>
          </a:p>
          <a:p>
            <a:pPr marL="342900" indent="-342900">
              <a:lnSpc>
                <a:spcPct val="85000"/>
              </a:lnSpc>
              <a:spcAft>
                <a:spcPts val="600"/>
              </a:spcAft>
              <a:buFont typeface="Courier New"/>
              <a:buChar char="o"/>
            </a:pPr>
            <a:r>
              <a:rPr lang="en-US" sz="2400" b="1">
                <a:solidFill>
                  <a:schemeClr val="tx1">
                    <a:lumMod val="85000"/>
                    <a:lumOff val="15000"/>
                  </a:schemeClr>
                </a:solidFill>
              </a:rPr>
              <a:t>Daylight</a:t>
            </a:r>
            <a:r>
              <a:rPr lang="en-US" sz="2400">
                <a:solidFill>
                  <a:schemeClr val="tx1">
                    <a:lumMod val="85000"/>
                    <a:lumOff val="15000"/>
                  </a:schemeClr>
                </a:solidFill>
              </a:rPr>
              <a:t> is by far the highest: ~125 000 injury (64%) and ~175 000 non‑injury (73%).</a:t>
            </a:r>
            <a:endParaRPr lang="en-US" sz="2400">
              <a:solidFill>
                <a:schemeClr val="tx1">
                  <a:lumMod val="85000"/>
                  <a:lumOff val="15000"/>
                </a:schemeClr>
              </a:solidFill>
              <a:ea typeface="Calibri Light"/>
              <a:cs typeface="Calibri Light"/>
            </a:endParaRPr>
          </a:p>
          <a:p>
            <a:pPr marL="342900" indent="-342900">
              <a:lnSpc>
                <a:spcPct val="85000"/>
              </a:lnSpc>
              <a:spcAft>
                <a:spcPts val="600"/>
              </a:spcAft>
              <a:buFont typeface="Courier New"/>
              <a:buChar char="o"/>
            </a:pPr>
            <a:r>
              <a:rPr lang="en-US" sz="2400" b="1">
                <a:solidFill>
                  <a:schemeClr val="tx1">
                    <a:lumMod val="85000"/>
                    <a:lumOff val="15000"/>
                  </a:schemeClr>
                </a:solidFill>
              </a:rPr>
              <a:t>Darkness, Lighted</a:t>
            </a:r>
            <a:r>
              <a:rPr lang="en-US" sz="2400">
                <a:solidFill>
                  <a:schemeClr val="tx1">
                    <a:lumMod val="85000"/>
                    <a:lumOff val="15000"/>
                  </a:schemeClr>
                </a:solidFill>
              </a:rPr>
              <a:t> (i.e. street‑lit): ~60 000 injury (31%) and ~55 000 non‑injury (23%).</a:t>
            </a:r>
            <a:endParaRPr lang="en-US" sz="2400">
              <a:solidFill>
                <a:schemeClr val="tx1">
                  <a:lumMod val="85000"/>
                  <a:lumOff val="15000"/>
                </a:schemeClr>
              </a:solidFill>
              <a:ea typeface="Calibri Light"/>
              <a:cs typeface="Calibri Light"/>
            </a:endParaRPr>
          </a:p>
          <a:p>
            <a:pPr marL="228600" indent="-228600">
              <a:lnSpc>
                <a:spcPct val="85000"/>
              </a:lnSpc>
              <a:spcAft>
                <a:spcPts val="600"/>
              </a:spcAft>
              <a:buFont typeface="Courier New" pitchFamily="34" charset="0"/>
              <a:buChar char="o"/>
            </a:pPr>
            <a:endParaRPr lang="en-US">
              <a:solidFill>
                <a:schemeClr val="tx1">
                  <a:lumMod val="85000"/>
                  <a:lumOff val="15000"/>
                </a:schemeClr>
              </a:solidFill>
              <a:ea typeface="Calibri Light" panose="020F0302020204030204"/>
              <a:cs typeface="Calibri Light" panose="020F0302020204030204"/>
            </a:endParaRPr>
          </a:p>
        </p:txBody>
      </p:sp>
      <p:sp>
        <p:nvSpPr>
          <p:cNvPr id="7" name="Title 1">
            <a:extLst>
              <a:ext uri="{FF2B5EF4-FFF2-40B4-BE49-F238E27FC236}">
                <a16:creationId xmlns:a16="http://schemas.microsoft.com/office/drawing/2014/main" id="{3DA57DA1-19D1-FA04-598E-D1F93F5B62E3}"/>
              </a:ext>
            </a:extLst>
          </p:cNvPr>
          <p:cNvSpPr>
            <a:spLocks noGrp="1"/>
          </p:cNvSpPr>
          <p:nvPr>
            <p:ph type="title"/>
          </p:nvPr>
        </p:nvSpPr>
        <p:spPr>
          <a:xfrm>
            <a:off x="7461179" y="362123"/>
            <a:ext cx="3988682" cy="1920240"/>
          </a:xfrm>
        </p:spPr>
        <p:txBody>
          <a:bodyPr anchor="b">
            <a:normAutofit/>
          </a:bodyPr>
          <a:lstStyle/>
          <a:p>
            <a:r>
              <a:rPr lang="en-US" sz="3100">
                <a:solidFill>
                  <a:schemeClr val="tx1"/>
                </a:solidFill>
                <a:ea typeface="+mj-lt"/>
                <a:cs typeface="+mj-lt"/>
              </a:rPr>
              <a:t>Crash Type During Different Lighting Conditions </a:t>
            </a:r>
            <a:endParaRPr lang="en-US" sz="3100">
              <a:solidFill>
                <a:schemeClr val="tx1"/>
              </a:solidFill>
              <a:ea typeface="Calibri Light"/>
              <a:cs typeface="Calibri Light"/>
            </a:endParaRPr>
          </a:p>
        </p:txBody>
      </p:sp>
      <p:pic>
        <p:nvPicPr>
          <p:cNvPr id="5" name="Picture 4" descr="A screenshot of a graph&#10;&#10;AI-generated content may be incorrect.">
            <a:extLst>
              <a:ext uri="{FF2B5EF4-FFF2-40B4-BE49-F238E27FC236}">
                <a16:creationId xmlns:a16="http://schemas.microsoft.com/office/drawing/2014/main" id="{B6AA845B-AA94-B784-4DAB-0178A15BAAF1}"/>
              </a:ext>
            </a:extLst>
          </p:cNvPr>
          <p:cNvPicPr>
            <a:picLocks noChangeAspect="1"/>
          </p:cNvPicPr>
          <p:nvPr/>
        </p:nvPicPr>
        <p:blipFill>
          <a:blip r:embed="rId2"/>
          <a:stretch>
            <a:fillRect/>
          </a:stretch>
        </p:blipFill>
        <p:spPr>
          <a:xfrm>
            <a:off x="1116413" y="599243"/>
            <a:ext cx="4647370" cy="5666913"/>
          </a:xfrm>
          <a:prstGeom prst="rect">
            <a:avLst/>
          </a:prstGeom>
        </p:spPr>
      </p:pic>
    </p:spTree>
    <p:extLst>
      <p:ext uri="{BB962C8B-B14F-4D97-AF65-F5344CB8AC3E}">
        <p14:creationId xmlns:p14="http://schemas.microsoft.com/office/powerpoint/2010/main" val="4201064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CBD34-7B6A-9C7F-5B60-4E094BE0BEA5}"/>
              </a:ext>
            </a:extLst>
          </p:cNvPr>
          <p:cNvSpPr>
            <a:spLocks noGrp="1"/>
          </p:cNvSpPr>
          <p:nvPr>
            <p:ph type="title"/>
          </p:nvPr>
        </p:nvSpPr>
        <p:spPr>
          <a:xfrm>
            <a:off x="8173212" y="499533"/>
            <a:ext cx="3401568" cy="1920240"/>
          </a:xfrm>
        </p:spPr>
        <p:txBody>
          <a:bodyPr anchor="b">
            <a:normAutofit/>
          </a:bodyPr>
          <a:lstStyle/>
          <a:p>
            <a:r>
              <a:rPr lang="en-US" sz="3100" b="0">
                <a:solidFill>
                  <a:schemeClr val="tx1"/>
                </a:solidFill>
                <a:ea typeface="+mj-lt"/>
                <a:cs typeface="+mj-lt"/>
              </a:rPr>
              <a:t>Accidents By Lighting Conditions Factoring in Roadway Surface Conditions</a:t>
            </a:r>
            <a:endParaRPr lang="en-US" sz="3100">
              <a:solidFill>
                <a:schemeClr val="tx1"/>
              </a:solidFill>
            </a:endParaRPr>
          </a:p>
        </p:txBody>
      </p:sp>
      <p:pic>
        <p:nvPicPr>
          <p:cNvPr id="6" name="Picture 5" descr="A screenshot of a graph&#10;&#10;AI-generated content may be incorrect.">
            <a:extLst>
              <a:ext uri="{FF2B5EF4-FFF2-40B4-BE49-F238E27FC236}">
                <a16:creationId xmlns:a16="http://schemas.microsoft.com/office/drawing/2014/main" id="{332AE041-1516-2A58-09C6-D6205E8392E9}"/>
              </a:ext>
            </a:extLst>
          </p:cNvPr>
          <p:cNvPicPr>
            <a:picLocks noChangeAspect="1"/>
          </p:cNvPicPr>
          <p:nvPr/>
        </p:nvPicPr>
        <p:blipFill>
          <a:blip r:embed="rId3"/>
          <a:srcRect t="116" r="279" b="-697"/>
          <a:stretch/>
        </p:blipFill>
        <p:spPr>
          <a:xfrm>
            <a:off x="1077883" y="224285"/>
            <a:ext cx="5285944" cy="6413153"/>
          </a:xfrm>
          <a:prstGeom prst="rect">
            <a:avLst/>
          </a:prstGeom>
        </p:spPr>
      </p:pic>
      <p:sp>
        <p:nvSpPr>
          <p:cNvPr id="15" name="Content Placeholder 14">
            <a:extLst>
              <a:ext uri="{FF2B5EF4-FFF2-40B4-BE49-F238E27FC236}">
                <a16:creationId xmlns:a16="http://schemas.microsoft.com/office/drawing/2014/main" id="{948D6261-63F1-8C54-5D47-BC5FF7733FDC}"/>
              </a:ext>
            </a:extLst>
          </p:cNvPr>
          <p:cNvSpPr>
            <a:spLocks noGrp="1"/>
          </p:cNvSpPr>
          <p:nvPr>
            <p:ph idx="1"/>
          </p:nvPr>
        </p:nvSpPr>
        <p:spPr>
          <a:xfrm>
            <a:off x="8173212" y="2419773"/>
            <a:ext cx="3401568" cy="3358092"/>
          </a:xfrm>
        </p:spPr>
        <p:txBody>
          <a:bodyPr vert="horz" lIns="91440" tIns="45720" rIns="91440" bIns="45720" rtlCol="0" anchor="t">
            <a:normAutofit/>
          </a:bodyPr>
          <a:lstStyle/>
          <a:p>
            <a:r>
              <a:rPr lang="en-US" sz="1700"/>
              <a:t>Dry: </a:t>
            </a:r>
          </a:p>
          <a:p>
            <a:pPr marL="347345" lvl="1">
              <a:buFont typeface="Courier New" panose="020B0604020202020204" pitchFamily="34" charset="0"/>
              <a:buChar char="o"/>
            </a:pPr>
            <a:r>
              <a:rPr lang="en-US" sz="1700"/>
              <a:t>Highest Overall</a:t>
            </a:r>
            <a:endParaRPr lang="en-US" sz="1700">
              <a:ea typeface="Calibri Light"/>
              <a:cs typeface="Calibri Light"/>
            </a:endParaRPr>
          </a:p>
          <a:p>
            <a:pPr marL="347345" lvl="1">
              <a:buFont typeface="Courier New" panose="020B0604020202020204" pitchFamily="34" charset="0"/>
              <a:buChar char="o"/>
            </a:pPr>
            <a:r>
              <a:rPr lang="en-US" sz="1700"/>
              <a:t>Higher during Spring/Summer Seasons</a:t>
            </a:r>
            <a:endParaRPr lang="en-US" sz="1700">
              <a:ea typeface="Calibri Light"/>
              <a:cs typeface="Calibri Light"/>
            </a:endParaRPr>
          </a:p>
          <a:p>
            <a:r>
              <a:rPr lang="en-US" sz="1700"/>
              <a:t>Ice/Snow/Slush: </a:t>
            </a:r>
            <a:endParaRPr lang="en-US" sz="1700">
              <a:ea typeface="Calibri Light"/>
              <a:cs typeface="Calibri Light"/>
            </a:endParaRPr>
          </a:p>
          <a:p>
            <a:pPr marL="347345" lvl="1">
              <a:buFont typeface="Courier New" panose="020B0604020202020204" pitchFamily="34" charset="0"/>
              <a:buChar char="o"/>
            </a:pPr>
            <a:r>
              <a:rPr lang="en-US" sz="1700"/>
              <a:t>Increase appears during earlier and later months in the year</a:t>
            </a:r>
            <a:endParaRPr lang="en-US" sz="1700">
              <a:ea typeface="Calibri Light"/>
              <a:cs typeface="Calibri Light"/>
            </a:endParaRPr>
          </a:p>
          <a:p>
            <a:pPr marL="347345" lvl="1">
              <a:buFont typeface="Courier New" panose="020B0604020202020204" pitchFamily="34" charset="0"/>
              <a:buChar char="o"/>
            </a:pPr>
            <a:r>
              <a:rPr lang="en-US" sz="1700"/>
              <a:t>Due to poor road conditions and low visibility</a:t>
            </a:r>
            <a:endParaRPr lang="en-US" sz="1700">
              <a:ea typeface="Calibri Light"/>
              <a:cs typeface="Calibri Light"/>
            </a:endParaRPr>
          </a:p>
          <a:p>
            <a:r>
              <a:rPr lang="en-US" sz="1700"/>
              <a:t>Wet: </a:t>
            </a:r>
            <a:endParaRPr lang="en-US" sz="1700">
              <a:ea typeface="Calibri Light"/>
              <a:cs typeface="Calibri Light"/>
            </a:endParaRPr>
          </a:p>
          <a:p>
            <a:pPr marL="347345" lvl="1">
              <a:buFont typeface="Courier New" panose="020B0604020202020204" pitchFamily="34" charset="0"/>
              <a:buChar char="o"/>
            </a:pPr>
            <a:r>
              <a:rPr lang="en-US" sz="1700"/>
              <a:t>Remained Relatively Steady </a:t>
            </a:r>
            <a:endParaRPr lang="en-US" sz="1700">
              <a:ea typeface="Calibri Light"/>
              <a:cs typeface="Calibri Light"/>
            </a:endParaRPr>
          </a:p>
          <a:p>
            <a:endParaRPr lang="en-US" sz="1700"/>
          </a:p>
        </p:txBody>
      </p:sp>
    </p:spTree>
    <p:extLst>
      <p:ext uri="{BB962C8B-B14F-4D97-AF65-F5344CB8AC3E}">
        <p14:creationId xmlns:p14="http://schemas.microsoft.com/office/powerpoint/2010/main" val="4103658973"/>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1217</Words>
  <Application>Microsoft Office PowerPoint</Application>
  <PresentationFormat>Widescreen</PresentationFormat>
  <Paragraphs>145</Paragraphs>
  <Slides>17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Courier New</vt:lpstr>
      <vt:lpstr>Neue Haas Grotesk Text Pro</vt:lpstr>
      <vt:lpstr>Times New Roman</vt:lpstr>
      <vt:lpstr>Wingdings</vt:lpstr>
      <vt:lpstr>Metropolitan</vt:lpstr>
      <vt:lpstr> Traffic Accidents </vt:lpstr>
      <vt:lpstr>Table of Contents</vt:lpstr>
      <vt:lpstr>The Problem</vt:lpstr>
      <vt:lpstr>About the Data</vt:lpstr>
      <vt:lpstr>Data Preparation </vt:lpstr>
      <vt:lpstr>How have accidents varied based on conditions present at the time of the accident? </vt:lpstr>
      <vt:lpstr>Overall volumes: ~195 000 injury crashes vs. ~238 000 non‑injury crashes. Clear weather dominates: ~155 000 injury (≈ 80% of injury) and ~190 000 non‑injury crashes (≈ 80% of non‑injury). Rain is the next most common: ~28 000 injury (14%) and ~43 000 non‑injury (18%) after clear sky accidents. </vt:lpstr>
      <vt:lpstr>Crash Type During Different Lighting Conditions </vt:lpstr>
      <vt:lpstr>Accidents By Lighting Conditions Factoring in Roadway Surface Conditions</vt:lpstr>
      <vt:lpstr>Different types of Accidents Based on Road Defects </vt:lpstr>
      <vt:lpstr>When are fatal accidents more prevalent? </vt:lpstr>
      <vt:lpstr>Distribution of Fatal Traffic Accident by Time of the Day and Weather Condition</vt:lpstr>
      <vt:lpstr>Fatal Injuries by Trafficway Type</vt:lpstr>
      <vt:lpstr>Overall Insights </vt:lpstr>
      <vt:lpstr>Recommendations</vt:lpstr>
      <vt:lpstr>Recommendations</vt:lpstr>
      <vt:lpstr>Dashboard for Stakeholders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DJ DARKSTORM</dc:creator>
  <cp:lastModifiedBy>Tazvitya Chihota</cp:lastModifiedBy>
  <cp:revision>2</cp:revision>
  <dcterms:created xsi:type="dcterms:W3CDTF">2025-04-18T13:25:47Z</dcterms:created>
  <dcterms:modified xsi:type="dcterms:W3CDTF">2025-05-08T23:07:15Z</dcterms:modified>
</cp:coreProperties>
</file>